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Lst>
  <p:notesMasterIdLst>
    <p:notesMasterId r:id="rId22"/>
  </p:notesMasterIdLst>
  <p:sldIdLst>
    <p:sldId id="270" r:id="rId3"/>
    <p:sldId id="271" r:id="rId4"/>
    <p:sldId id="272" r:id="rId5"/>
    <p:sldId id="273" r:id="rId6"/>
    <p:sldId id="283" r:id="rId7"/>
    <p:sldId id="381" r:id="rId8"/>
    <p:sldId id="282" r:id="rId9"/>
    <p:sldId id="367" r:id="rId10"/>
    <p:sldId id="382" r:id="rId11"/>
    <p:sldId id="276" r:id="rId12"/>
    <p:sldId id="280" r:id="rId13"/>
    <p:sldId id="277" r:id="rId14"/>
    <p:sldId id="281" r:id="rId15"/>
    <p:sldId id="278" r:id="rId16"/>
    <p:sldId id="378" r:id="rId17"/>
    <p:sldId id="300" r:id="rId18"/>
    <p:sldId id="279" r:id="rId19"/>
    <p:sldId id="379" r:id="rId20"/>
    <p:sldId id="38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4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74BD11-C52A-4C12-842B-F49610234865}" v="249" dt="2025-05-08T07:16:10.6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791" autoAdjust="0"/>
  </p:normalViewPr>
  <p:slideViewPr>
    <p:cSldViewPr snapToGrid="0" showGuides="1">
      <p:cViewPr varScale="1">
        <p:scale>
          <a:sx n="84" d="100"/>
          <a:sy n="84" d="100"/>
        </p:scale>
        <p:origin x="1236"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8B9743-9EF6-45D8-9AE2-58DD9B6F5FD3}" type="doc">
      <dgm:prSet loTypeId="urn:microsoft.com/office/officeart/2016/7/layout/RepeatingBendingProcessNew" loCatId="process" qsTypeId="urn:microsoft.com/office/officeart/2005/8/quickstyle/simple1" qsCatId="simple" csTypeId="urn:microsoft.com/office/officeart/2005/8/colors/accent3_2" csCatId="accent3" phldr="1"/>
      <dgm:spPr/>
      <dgm:t>
        <a:bodyPr/>
        <a:lstStyle/>
        <a:p>
          <a:endParaRPr lang="en-US"/>
        </a:p>
      </dgm:t>
    </dgm:pt>
    <dgm:pt modelId="{1506926D-6A79-4E4A-96F7-FBCEDF14B74F}">
      <dgm:prSet custT="1"/>
      <dgm:spPr>
        <a:solidFill>
          <a:schemeClr val="accent2"/>
        </a:solidFill>
      </dgm:spPr>
      <dgm:t>
        <a:bodyPr/>
        <a:lstStyle/>
        <a:p>
          <a:r>
            <a:rPr lang="en-GB" sz="2000" dirty="0"/>
            <a:t>The claimant was a black employee who worked full time as a union branch secretary.</a:t>
          </a:r>
          <a:endParaRPr lang="en-US" sz="2000" dirty="0"/>
        </a:p>
      </dgm:t>
    </dgm:pt>
    <dgm:pt modelId="{F136F607-6B51-46AF-98FF-7EDE4B2198C1}" type="parTrans" cxnId="{52D154C2-365C-408F-ADB6-328C46CAC58E}">
      <dgm:prSet/>
      <dgm:spPr/>
      <dgm:t>
        <a:bodyPr/>
        <a:lstStyle/>
        <a:p>
          <a:endParaRPr lang="en-US"/>
        </a:p>
      </dgm:t>
    </dgm:pt>
    <dgm:pt modelId="{44FC6F22-4329-45EC-9C89-7AE98742DEED}" type="sibTrans" cxnId="{52D154C2-365C-408F-ADB6-328C46CAC58E}">
      <dgm:prSet/>
      <dgm:spPr/>
      <dgm:t>
        <a:bodyPr/>
        <a:lstStyle/>
        <a:p>
          <a:endParaRPr lang="en-US"/>
        </a:p>
      </dgm:t>
    </dgm:pt>
    <dgm:pt modelId="{13A1B35F-867E-494E-AC0B-33E7858EF8F0}">
      <dgm:prSet custT="1"/>
      <dgm:spPr>
        <a:solidFill>
          <a:schemeClr val="accent2"/>
        </a:solidFill>
      </dgm:spPr>
      <dgm:t>
        <a:bodyPr/>
        <a:lstStyle/>
        <a:p>
          <a:r>
            <a:rPr lang="en-GB" sz="2000" dirty="0"/>
            <a:t>A colleague made a  remark to the claimant capable of being racist abuse.</a:t>
          </a:r>
          <a:endParaRPr lang="en-US" sz="2000" dirty="0"/>
        </a:p>
      </dgm:t>
    </dgm:pt>
    <dgm:pt modelId="{8FCD6145-9E43-4D57-ADD8-DEFE56822D7D}" type="parTrans" cxnId="{8522C3AE-4AF2-4696-AC1A-981C77E1BC25}">
      <dgm:prSet/>
      <dgm:spPr/>
      <dgm:t>
        <a:bodyPr/>
        <a:lstStyle/>
        <a:p>
          <a:endParaRPr lang="en-US"/>
        </a:p>
      </dgm:t>
    </dgm:pt>
    <dgm:pt modelId="{B9E9F891-7A0E-4CF5-9140-1249B029CBD3}" type="sibTrans" cxnId="{8522C3AE-4AF2-4696-AC1A-981C77E1BC25}">
      <dgm:prSet/>
      <dgm:spPr/>
      <dgm:t>
        <a:bodyPr/>
        <a:lstStyle/>
        <a:p>
          <a:endParaRPr lang="en-US"/>
        </a:p>
      </dgm:t>
    </dgm:pt>
    <dgm:pt modelId="{11761F30-F122-466A-80DB-86256EAB3E30}">
      <dgm:prSet custT="1"/>
      <dgm:spPr>
        <a:solidFill>
          <a:schemeClr val="accent2"/>
        </a:solidFill>
      </dgm:spPr>
      <dgm:t>
        <a:bodyPr/>
        <a:lstStyle/>
        <a:p>
          <a:r>
            <a:rPr lang="en-GB" sz="2000" dirty="0"/>
            <a:t>The claimant presented the harassment claim to the employment  tribunal (“ET”)</a:t>
          </a:r>
          <a:endParaRPr lang="en-US" sz="2000" dirty="0"/>
        </a:p>
      </dgm:t>
    </dgm:pt>
    <dgm:pt modelId="{4D2466BC-8477-4941-B6E4-0BF1AD68D708}" type="parTrans" cxnId="{899F4B16-9320-4662-9386-20087501A949}">
      <dgm:prSet/>
      <dgm:spPr/>
      <dgm:t>
        <a:bodyPr/>
        <a:lstStyle/>
        <a:p>
          <a:endParaRPr lang="en-US"/>
        </a:p>
      </dgm:t>
    </dgm:pt>
    <dgm:pt modelId="{F3C91854-5158-4C7C-A7FE-266679F3BFED}" type="sibTrans" cxnId="{899F4B16-9320-4662-9386-20087501A949}">
      <dgm:prSet/>
      <dgm:spPr/>
      <dgm:t>
        <a:bodyPr/>
        <a:lstStyle/>
        <a:p>
          <a:endParaRPr lang="en-US"/>
        </a:p>
      </dgm:t>
    </dgm:pt>
    <dgm:pt modelId="{E42510BB-211B-4426-9C23-9F272EEEC7AE}">
      <dgm:prSet custT="1"/>
      <dgm:spPr>
        <a:solidFill>
          <a:schemeClr val="accent2"/>
        </a:solidFill>
      </dgm:spPr>
      <dgm:t>
        <a:bodyPr/>
        <a:lstStyle/>
        <a:p>
          <a:r>
            <a:rPr lang="en-US" sz="2000" dirty="0"/>
            <a:t>The claimant’s employer evidenced that employees were given induction covering dignity, value and respect and a follow up at appraisal. Related posters were  displayed in the workplace and there was regular mandatory training.</a:t>
          </a:r>
        </a:p>
      </dgm:t>
    </dgm:pt>
    <dgm:pt modelId="{2BE369C6-FBC6-4DF9-BAC2-20F190D63862}" type="parTrans" cxnId="{9065AD97-7866-48B1-80C1-9212B66FE50C}">
      <dgm:prSet/>
      <dgm:spPr/>
      <dgm:t>
        <a:bodyPr/>
        <a:lstStyle/>
        <a:p>
          <a:endParaRPr lang="en-US"/>
        </a:p>
      </dgm:t>
    </dgm:pt>
    <dgm:pt modelId="{BB67C217-181F-4192-91C5-8522775FBCC4}" type="sibTrans" cxnId="{9065AD97-7866-48B1-80C1-9212B66FE50C}">
      <dgm:prSet/>
      <dgm:spPr/>
      <dgm:t>
        <a:bodyPr/>
        <a:lstStyle/>
        <a:p>
          <a:endParaRPr lang="en-US"/>
        </a:p>
      </dgm:t>
    </dgm:pt>
    <dgm:pt modelId="{893BF9CA-DAFF-49A5-930F-74DF0C6F7E4F}">
      <dgm:prSet custT="1"/>
      <dgm:spPr>
        <a:solidFill>
          <a:schemeClr val="accent2"/>
        </a:solidFill>
      </dgm:spPr>
      <dgm:t>
        <a:bodyPr/>
        <a:lstStyle/>
        <a:p>
          <a:r>
            <a:rPr lang="en-US" sz="2400" dirty="0"/>
            <a:t>The ET and Employment Appeal Tribunal (“EAT”) accepted that </a:t>
          </a:r>
          <a:r>
            <a:rPr lang="en-US" sz="2400" b="1" u="sng" dirty="0"/>
            <a:t>all</a:t>
          </a:r>
          <a:r>
            <a:rPr lang="en-US" sz="2400" dirty="0"/>
            <a:t> reasonable steps were taken by the employer.</a:t>
          </a:r>
        </a:p>
      </dgm:t>
    </dgm:pt>
    <dgm:pt modelId="{ACE25694-4F5D-410E-A187-68337E42B681}" type="parTrans" cxnId="{0F770159-B0EA-40DD-A28D-152237BAECD9}">
      <dgm:prSet/>
      <dgm:spPr/>
      <dgm:t>
        <a:bodyPr/>
        <a:lstStyle/>
        <a:p>
          <a:endParaRPr lang="en-US"/>
        </a:p>
      </dgm:t>
    </dgm:pt>
    <dgm:pt modelId="{3074E1A7-E3E2-4930-983B-D5DEA0A5186E}" type="sibTrans" cxnId="{0F770159-B0EA-40DD-A28D-152237BAECD9}">
      <dgm:prSet/>
      <dgm:spPr/>
      <dgm:t>
        <a:bodyPr/>
        <a:lstStyle/>
        <a:p>
          <a:endParaRPr lang="en-US"/>
        </a:p>
      </dgm:t>
    </dgm:pt>
    <dgm:pt modelId="{EF2881DE-FC6A-44BE-8FA2-CDED68119DE4}" type="pres">
      <dgm:prSet presAssocID="{4D8B9743-9EF6-45D8-9AE2-58DD9B6F5FD3}" presName="Name0" presStyleCnt="0">
        <dgm:presLayoutVars>
          <dgm:dir/>
          <dgm:resizeHandles val="exact"/>
        </dgm:presLayoutVars>
      </dgm:prSet>
      <dgm:spPr/>
    </dgm:pt>
    <dgm:pt modelId="{0FBF662A-70FC-4C87-A6F3-AD83B0EAA979}" type="pres">
      <dgm:prSet presAssocID="{1506926D-6A79-4E4A-96F7-FBCEDF14B74F}" presName="node" presStyleLbl="node1" presStyleIdx="0" presStyleCnt="5">
        <dgm:presLayoutVars>
          <dgm:bulletEnabled val="1"/>
        </dgm:presLayoutVars>
      </dgm:prSet>
      <dgm:spPr/>
    </dgm:pt>
    <dgm:pt modelId="{C1311D7D-B315-4B5A-8E09-3F10D12C3DA2}" type="pres">
      <dgm:prSet presAssocID="{44FC6F22-4329-45EC-9C89-7AE98742DEED}" presName="sibTrans" presStyleLbl="sibTrans1D1" presStyleIdx="0" presStyleCnt="4"/>
      <dgm:spPr/>
    </dgm:pt>
    <dgm:pt modelId="{50A496F6-0BAC-4A8D-8D97-2434E6A70BA9}" type="pres">
      <dgm:prSet presAssocID="{44FC6F22-4329-45EC-9C89-7AE98742DEED}" presName="connectorText" presStyleLbl="sibTrans1D1" presStyleIdx="0" presStyleCnt="4"/>
      <dgm:spPr/>
    </dgm:pt>
    <dgm:pt modelId="{56117EED-A9DD-4484-9E5A-E1F552072EA6}" type="pres">
      <dgm:prSet presAssocID="{13A1B35F-867E-494E-AC0B-33E7858EF8F0}" presName="node" presStyleLbl="node1" presStyleIdx="1" presStyleCnt="5">
        <dgm:presLayoutVars>
          <dgm:bulletEnabled val="1"/>
        </dgm:presLayoutVars>
      </dgm:prSet>
      <dgm:spPr/>
    </dgm:pt>
    <dgm:pt modelId="{D50AFF12-3759-4E24-82C2-437B6E5531E8}" type="pres">
      <dgm:prSet presAssocID="{B9E9F891-7A0E-4CF5-9140-1249B029CBD3}" presName="sibTrans" presStyleLbl="sibTrans1D1" presStyleIdx="1" presStyleCnt="4"/>
      <dgm:spPr/>
    </dgm:pt>
    <dgm:pt modelId="{BDDF07BE-749B-4086-9A55-094F0D130BA5}" type="pres">
      <dgm:prSet presAssocID="{B9E9F891-7A0E-4CF5-9140-1249B029CBD3}" presName="connectorText" presStyleLbl="sibTrans1D1" presStyleIdx="1" presStyleCnt="4"/>
      <dgm:spPr/>
    </dgm:pt>
    <dgm:pt modelId="{46B05DB9-7FD8-46CC-82F6-00E8AAEF1857}" type="pres">
      <dgm:prSet presAssocID="{11761F30-F122-466A-80DB-86256EAB3E30}" presName="node" presStyleLbl="node1" presStyleIdx="2" presStyleCnt="5">
        <dgm:presLayoutVars>
          <dgm:bulletEnabled val="1"/>
        </dgm:presLayoutVars>
      </dgm:prSet>
      <dgm:spPr/>
    </dgm:pt>
    <dgm:pt modelId="{303E2644-9955-4439-A4C7-4D35A7DD4674}" type="pres">
      <dgm:prSet presAssocID="{F3C91854-5158-4C7C-A7FE-266679F3BFED}" presName="sibTrans" presStyleLbl="sibTrans1D1" presStyleIdx="2" presStyleCnt="4"/>
      <dgm:spPr/>
    </dgm:pt>
    <dgm:pt modelId="{72B9C812-E46A-47E4-82CF-4057E4892759}" type="pres">
      <dgm:prSet presAssocID="{F3C91854-5158-4C7C-A7FE-266679F3BFED}" presName="connectorText" presStyleLbl="sibTrans1D1" presStyleIdx="2" presStyleCnt="4"/>
      <dgm:spPr/>
    </dgm:pt>
    <dgm:pt modelId="{9AB89713-A36C-4F7E-989A-1E35656DA977}" type="pres">
      <dgm:prSet presAssocID="{E42510BB-211B-4426-9C23-9F272EEEC7AE}" presName="node" presStyleLbl="node1" presStyleIdx="3" presStyleCnt="5" custScaleX="156581" custScaleY="155996">
        <dgm:presLayoutVars>
          <dgm:bulletEnabled val="1"/>
        </dgm:presLayoutVars>
      </dgm:prSet>
      <dgm:spPr/>
    </dgm:pt>
    <dgm:pt modelId="{84EA9B83-EB0B-48A2-89ED-7F9C321D94D8}" type="pres">
      <dgm:prSet presAssocID="{BB67C217-181F-4192-91C5-8522775FBCC4}" presName="sibTrans" presStyleLbl="sibTrans1D1" presStyleIdx="3" presStyleCnt="4"/>
      <dgm:spPr/>
    </dgm:pt>
    <dgm:pt modelId="{B8EAE9BD-50FB-4956-8FE8-0D9599ECD08D}" type="pres">
      <dgm:prSet presAssocID="{BB67C217-181F-4192-91C5-8522775FBCC4}" presName="connectorText" presStyleLbl="sibTrans1D1" presStyleIdx="3" presStyleCnt="4"/>
      <dgm:spPr/>
    </dgm:pt>
    <dgm:pt modelId="{EEB44049-BA3E-4F04-B7C0-5708F44B10DB}" type="pres">
      <dgm:prSet presAssocID="{893BF9CA-DAFF-49A5-930F-74DF0C6F7E4F}" presName="node" presStyleLbl="node1" presStyleIdx="4" presStyleCnt="5" custScaleX="136013" custScaleY="117245">
        <dgm:presLayoutVars>
          <dgm:bulletEnabled val="1"/>
        </dgm:presLayoutVars>
      </dgm:prSet>
      <dgm:spPr/>
    </dgm:pt>
  </dgm:ptLst>
  <dgm:cxnLst>
    <dgm:cxn modelId="{79379C0A-7F81-4638-B5B9-50D5901CA82A}" type="presOf" srcId="{44FC6F22-4329-45EC-9C89-7AE98742DEED}" destId="{C1311D7D-B315-4B5A-8E09-3F10D12C3DA2}" srcOrd="0" destOrd="0" presId="urn:microsoft.com/office/officeart/2016/7/layout/RepeatingBendingProcessNew"/>
    <dgm:cxn modelId="{B82E800F-7365-4969-8E9D-74989370587F}" type="presOf" srcId="{1506926D-6A79-4E4A-96F7-FBCEDF14B74F}" destId="{0FBF662A-70FC-4C87-A6F3-AD83B0EAA979}" srcOrd="0" destOrd="0" presId="urn:microsoft.com/office/officeart/2016/7/layout/RepeatingBendingProcessNew"/>
    <dgm:cxn modelId="{899F4B16-9320-4662-9386-20087501A949}" srcId="{4D8B9743-9EF6-45D8-9AE2-58DD9B6F5FD3}" destId="{11761F30-F122-466A-80DB-86256EAB3E30}" srcOrd="2" destOrd="0" parTransId="{4D2466BC-8477-4941-B6E4-0BF1AD68D708}" sibTransId="{F3C91854-5158-4C7C-A7FE-266679F3BFED}"/>
    <dgm:cxn modelId="{E520D522-91ED-4D7B-8919-73F9E4512330}" type="presOf" srcId="{BB67C217-181F-4192-91C5-8522775FBCC4}" destId="{B8EAE9BD-50FB-4956-8FE8-0D9599ECD08D}" srcOrd="1" destOrd="0" presId="urn:microsoft.com/office/officeart/2016/7/layout/RepeatingBendingProcessNew"/>
    <dgm:cxn modelId="{A6EE5B2F-EED5-4E7D-9110-6D13BBEC950E}" type="presOf" srcId="{13A1B35F-867E-494E-AC0B-33E7858EF8F0}" destId="{56117EED-A9DD-4484-9E5A-E1F552072EA6}" srcOrd="0" destOrd="0" presId="urn:microsoft.com/office/officeart/2016/7/layout/RepeatingBendingProcessNew"/>
    <dgm:cxn modelId="{C117D838-5621-45BE-A1D8-BFAB1C62D4F8}" type="presOf" srcId="{893BF9CA-DAFF-49A5-930F-74DF0C6F7E4F}" destId="{EEB44049-BA3E-4F04-B7C0-5708F44B10DB}" srcOrd="0" destOrd="0" presId="urn:microsoft.com/office/officeart/2016/7/layout/RepeatingBendingProcessNew"/>
    <dgm:cxn modelId="{BAA65339-324A-4A52-9DC0-B6D977234B26}" type="presOf" srcId="{B9E9F891-7A0E-4CF5-9140-1249B029CBD3}" destId="{D50AFF12-3759-4E24-82C2-437B6E5531E8}" srcOrd="0" destOrd="0" presId="urn:microsoft.com/office/officeart/2016/7/layout/RepeatingBendingProcessNew"/>
    <dgm:cxn modelId="{0F770159-B0EA-40DD-A28D-152237BAECD9}" srcId="{4D8B9743-9EF6-45D8-9AE2-58DD9B6F5FD3}" destId="{893BF9CA-DAFF-49A5-930F-74DF0C6F7E4F}" srcOrd="4" destOrd="0" parTransId="{ACE25694-4F5D-410E-A187-68337E42B681}" sibTransId="{3074E1A7-E3E2-4930-983B-D5DEA0A5186E}"/>
    <dgm:cxn modelId="{ECC20C79-24E2-47FB-956A-0C41D3848C79}" type="presOf" srcId="{11761F30-F122-466A-80DB-86256EAB3E30}" destId="{46B05DB9-7FD8-46CC-82F6-00E8AAEF1857}" srcOrd="0" destOrd="0" presId="urn:microsoft.com/office/officeart/2016/7/layout/RepeatingBendingProcessNew"/>
    <dgm:cxn modelId="{BEC9B67D-DE2B-4130-9E27-EE5CA164F1FD}" type="presOf" srcId="{4D8B9743-9EF6-45D8-9AE2-58DD9B6F5FD3}" destId="{EF2881DE-FC6A-44BE-8FA2-CDED68119DE4}" srcOrd="0" destOrd="0" presId="urn:microsoft.com/office/officeart/2016/7/layout/RepeatingBendingProcessNew"/>
    <dgm:cxn modelId="{9065AD97-7866-48B1-80C1-9212B66FE50C}" srcId="{4D8B9743-9EF6-45D8-9AE2-58DD9B6F5FD3}" destId="{E42510BB-211B-4426-9C23-9F272EEEC7AE}" srcOrd="3" destOrd="0" parTransId="{2BE369C6-FBC6-4DF9-BAC2-20F190D63862}" sibTransId="{BB67C217-181F-4192-91C5-8522775FBCC4}"/>
    <dgm:cxn modelId="{0ABDDAA0-1E71-4E6B-8091-163482F4BAC5}" type="presOf" srcId="{BB67C217-181F-4192-91C5-8522775FBCC4}" destId="{84EA9B83-EB0B-48A2-89ED-7F9C321D94D8}" srcOrd="0" destOrd="0" presId="urn:microsoft.com/office/officeart/2016/7/layout/RepeatingBendingProcessNew"/>
    <dgm:cxn modelId="{6D6B64A6-31A4-4F58-A323-B28C2DF70525}" type="presOf" srcId="{E42510BB-211B-4426-9C23-9F272EEEC7AE}" destId="{9AB89713-A36C-4F7E-989A-1E35656DA977}" srcOrd="0" destOrd="0" presId="urn:microsoft.com/office/officeart/2016/7/layout/RepeatingBendingProcessNew"/>
    <dgm:cxn modelId="{8522C3AE-4AF2-4696-AC1A-981C77E1BC25}" srcId="{4D8B9743-9EF6-45D8-9AE2-58DD9B6F5FD3}" destId="{13A1B35F-867E-494E-AC0B-33E7858EF8F0}" srcOrd="1" destOrd="0" parTransId="{8FCD6145-9E43-4D57-ADD8-DEFE56822D7D}" sibTransId="{B9E9F891-7A0E-4CF5-9140-1249B029CBD3}"/>
    <dgm:cxn modelId="{52D154C2-365C-408F-ADB6-328C46CAC58E}" srcId="{4D8B9743-9EF6-45D8-9AE2-58DD9B6F5FD3}" destId="{1506926D-6A79-4E4A-96F7-FBCEDF14B74F}" srcOrd="0" destOrd="0" parTransId="{F136F607-6B51-46AF-98FF-7EDE4B2198C1}" sibTransId="{44FC6F22-4329-45EC-9C89-7AE98742DEED}"/>
    <dgm:cxn modelId="{0F294CC9-4FB3-40F0-A47D-36398929FD7E}" type="presOf" srcId="{44FC6F22-4329-45EC-9C89-7AE98742DEED}" destId="{50A496F6-0BAC-4A8D-8D97-2434E6A70BA9}" srcOrd="1" destOrd="0" presId="urn:microsoft.com/office/officeart/2016/7/layout/RepeatingBendingProcessNew"/>
    <dgm:cxn modelId="{B6B93ACB-4D03-4147-AFF1-D272BC988258}" type="presOf" srcId="{B9E9F891-7A0E-4CF5-9140-1249B029CBD3}" destId="{BDDF07BE-749B-4086-9A55-094F0D130BA5}" srcOrd="1" destOrd="0" presId="urn:microsoft.com/office/officeart/2016/7/layout/RepeatingBendingProcessNew"/>
    <dgm:cxn modelId="{5BAA24E6-01F0-47EC-B7E4-C7404503868F}" type="presOf" srcId="{F3C91854-5158-4C7C-A7FE-266679F3BFED}" destId="{303E2644-9955-4439-A4C7-4D35A7DD4674}" srcOrd="0" destOrd="0" presId="urn:microsoft.com/office/officeart/2016/7/layout/RepeatingBendingProcessNew"/>
    <dgm:cxn modelId="{4F4BAFF9-15ED-43C8-9260-D244D414A8B5}" type="presOf" srcId="{F3C91854-5158-4C7C-A7FE-266679F3BFED}" destId="{72B9C812-E46A-47E4-82CF-4057E4892759}" srcOrd="1" destOrd="0" presId="urn:microsoft.com/office/officeart/2016/7/layout/RepeatingBendingProcessNew"/>
    <dgm:cxn modelId="{A6083184-760F-446A-8C1A-94EFCDDF7779}" type="presParOf" srcId="{EF2881DE-FC6A-44BE-8FA2-CDED68119DE4}" destId="{0FBF662A-70FC-4C87-A6F3-AD83B0EAA979}" srcOrd="0" destOrd="0" presId="urn:microsoft.com/office/officeart/2016/7/layout/RepeatingBendingProcessNew"/>
    <dgm:cxn modelId="{2188D1B8-DCBC-47C6-A8D1-48B46BB5AD0B}" type="presParOf" srcId="{EF2881DE-FC6A-44BE-8FA2-CDED68119DE4}" destId="{C1311D7D-B315-4B5A-8E09-3F10D12C3DA2}" srcOrd="1" destOrd="0" presId="urn:microsoft.com/office/officeart/2016/7/layout/RepeatingBendingProcessNew"/>
    <dgm:cxn modelId="{23BBC062-8104-40A5-8BAF-796A39B80D0F}" type="presParOf" srcId="{C1311D7D-B315-4B5A-8E09-3F10D12C3DA2}" destId="{50A496F6-0BAC-4A8D-8D97-2434E6A70BA9}" srcOrd="0" destOrd="0" presId="urn:microsoft.com/office/officeart/2016/7/layout/RepeatingBendingProcessNew"/>
    <dgm:cxn modelId="{F7277E39-402A-4F50-BF67-05EFD4430965}" type="presParOf" srcId="{EF2881DE-FC6A-44BE-8FA2-CDED68119DE4}" destId="{56117EED-A9DD-4484-9E5A-E1F552072EA6}" srcOrd="2" destOrd="0" presId="urn:microsoft.com/office/officeart/2016/7/layout/RepeatingBendingProcessNew"/>
    <dgm:cxn modelId="{C5B679DE-2792-4323-8456-79E1FBA799D4}" type="presParOf" srcId="{EF2881DE-FC6A-44BE-8FA2-CDED68119DE4}" destId="{D50AFF12-3759-4E24-82C2-437B6E5531E8}" srcOrd="3" destOrd="0" presId="urn:microsoft.com/office/officeart/2016/7/layout/RepeatingBendingProcessNew"/>
    <dgm:cxn modelId="{6E2BE0B5-1913-4C4D-A720-BE81D3CC5792}" type="presParOf" srcId="{D50AFF12-3759-4E24-82C2-437B6E5531E8}" destId="{BDDF07BE-749B-4086-9A55-094F0D130BA5}" srcOrd="0" destOrd="0" presId="urn:microsoft.com/office/officeart/2016/7/layout/RepeatingBendingProcessNew"/>
    <dgm:cxn modelId="{BB71C06C-6C24-4063-9CE7-863284B0DF41}" type="presParOf" srcId="{EF2881DE-FC6A-44BE-8FA2-CDED68119DE4}" destId="{46B05DB9-7FD8-46CC-82F6-00E8AAEF1857}" srcOrd="4" destOrd="0" presId="urn:microsoft.com/office/officeart/2016/7/layout/RepeatingBendingProcessNew"/>
    <dgm:cxn modelId="{AC55610B-0CD9-4CC1-AB75-49D0AF5CDD38}" type="presParOf" srcId="{EF2881DE-FC6A-44BE-8FA2-CDED68119DE4}" destId="{303E2644-9955-4439-A4C7-4D35A7DD4674}" srcOrd="5" destOrd="0" presId="urn:microsoft.com/office/officeart/2016/7/layout/RepeatingBendingProcessNew"/>
    <dgm:cxn modelId="{783C6D0A-076B-4D6E-8806-A7A413051E33}" type="presParOf" srcId="{303E2644-9955-4439-A4C7-4D35A7DD4674}" destId="{72B9C812-E46A-47E4-82CF-4057E4892759}" srcOrd="0" destOrd="0" presId="urn:microsoft.com/office/officeart/2016/7/layout/RepeatingBendingProcessNew"/>
    <dgm:cxn modelId="{3F65A8BE-2BE1-4D46-871F-EC8088444646}" type="presParOf" srcId="{EF2881DE-FC6A-44BE-8FA2-CDED68119DE4}" destId="{9AB89713-A36C-4F7E-989A-1E35656DA977}" srcOrd="6" destOrd="0" presId="urn:microsoft.com/office/officeart/2016/7/layout/RepeatingBendingProcessNew"/>
    <dgm:cxn modelId="{42A8520E-4721-407F-9177-90032FE0BE54}" type="presParOf" srcId="{EF2881DE-FC6A-44BE-8FA2-CDED68119DE4}" destId="{84EA9B83-EB0B-48A2-89ED-7F9C321D94D8}" srcOrd="7" destOrd="0" presId="urn:microsoft.com/office/officeart/2016/7/layout/RepeatingBendingProcessNew"/>
    <dgm:cxn modelId="{1C1FEEC1-A096-46B8-BE61-D8D79F8BCFDF}" type="presParOf" srcId="{84EA9B83-EB0B-48A2-89ED-7F9C321D94D8}" destId="{B8EAE9BD-50FB-4956-8FE8-0D9599ECD08D}" srcOrd="0" destOrd="0" presId="urn:microsoft.com/office/officeart/2016/7/layout/RepeatingBendingProcessNew"/>
    <dgm:cxn modelId="{4267041C-BB60-4B11-A6AB-8C78812A4DF4}" type="presParOf" srcId="{EF2881DE-FC6A-44BE-8FA2-CDED68119DE4}" destId="{EEB44049-BA3E-4F04-B7C0-5708F44B10DB}" srcOrd="8"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9974EE-7A02-40CC-9F02-597499A7D638}"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GB"/>
        </a:p>
      </dgm:t>
    </dgm:pt>
    <dgm:pt modelId="{32458CD5-55C1-4E19-822A-906C6DD6DAE7}">
      <dgm:prSet phldrT="[Text]"/>
      <dgm:spPr/>
      <dgm:t>
        <a:bodyPr/>
        <a:lstStyle/>
        <a:p>
          <a:r>
            <a:rPr lang="en-GB" dirty="0"/>
            <a:t>Proactive steps to minimise 3</a:t>
          </a:r>
          <a:r>
            <a:rPr lang="en-GB" baseline="30000" dirty="0"/>
            <a:t>rd</a:t>
          </a:r>
          <a:r>
            <a:rPr lang="en-GB" dirty="0"/>
            <a:t> party harassment risks</a:t>
          </a:r>
        </a:p>
      </dgm:t>
    </dgm:pt>
    <dgm:pt modelId="{22B9DD56-5709-4580-9686-E5D0548A0151}" type="parTrans" cxnId="{768A64A4-3AFB-48AB-93FE-8BE0A5D6F3E0}">
      <dgm:prSet/>
      <dgm:spPr/>
      <dgm:t>
        <a:bodyPr/>
        <a:lstStyle/>
        <a:p>
          <a:endParaRPr lang="en-GB"/>
        </a:p>
      </dgm:t>
    </dgm:pt>
    <dgm:pt modelId="{947A5744-028B-427F-BFCB-4DCDCACFC848}" type="sibTrans" cxnId="{768A64A4-3AFB-48AB-93FE-8BE0A5D6F3E0}">
      <dgm:prSet/>
      <dgm:spPr/>
      <dgm:t>
        <a:bodyPr/>
        <a:lstStyle/>
        <a:p>
          <a:endParaRPr lang="en-GB"/>
        </a:p>
      </dgm:t>
    </dgm:pt>
    <dgm:pt modelId="{72CF9C8A-BCC2-4CF0-B60C-B5785A1E4564}">
      <dgm:prSet phldrT="[Text]"/>
      <dgm:spPr/>
      <dgm:t>
        <a:bodyPr/>
        <a:lstStyle/>
        <a:p>
          <a:r>
            <a:rPr lang="en-GB" dirty="0"/>
            <a:t>Be involved – respond to consultation and call for evidence</a:t>
          </a:r>
        </a:p>
      </dgm:t>
    </dgm:pt>
    <dgm:pt modelId="{E7DD6542-C976-4B59-B226-AAD57E900644}" type="parTrans" cxnId="{DF61740C-86E7-4289-AC2D-246E9440D8E8}">
      <dgm:prSet/>
      <dgm:spPr/>
      <dgm:t>
        <a:bodyPr/>
        <a:lstStyle/>
        <a:p>
          <a:endParaRPr lang="en-GB"/>
        </a:p>
      </dgm:t>
    </dgm:pt>
    <dgm:pt modelId="{54CA45DE-F77E-4779-9C14-2361E916F880}" type="sibTrans" cxnId="{DF61740C-86E7-4289-AC2D-246E9440D8E8}">
      <dgm:prSet/>
      <dgm:spPr/>
      <dgm:t>
        <a:bodyPr/>
        <a:lstStyle/>
        <a:p>
          <a:endParaRPr lang="en-GB"/>
        </a:p>
      </dgm:t>
    </dgm:pt>
    <dgm:pt modelId="{2EADB960-FEEE-456E-8E34-5A7D6F08BDCB}">
      <dgm:prSet phldrT="[Text]"/>
      <dgm:spPr/>
      <dgm:t>
        <a:bodyPr/>
        <a:lstStyle/>
        <a:p>
          <a:r>
            <a:rPr lang="en-GB" dirty="0"/>
            <a:t>Consider steps to improve data collection re disability and ethnicity</a:t>
          </a:r>
        </a:p>
      </dgm:t>
    </dgm:pt>
    <dgm:pt modelId="{CEFEA3C0-12D3-49AD-9D7A-6AD020796638}" type="parTrans" cxnId="{126E8994-A2E6-42D7-9BA3-985FCC7A6B78}">
      <dgm:prSet/>
      <dgm:spPr/>
      <dgm:t>
        <a:bodyPr/>
        <a:lstStyle/>
        <a:p>
          <a:endParaRPr lang="en-GB"/>
        </a:p>
      </dgm:t>
    </dgm:pt>
    <dgm:pt modelId="{6ECA51F7-7A91-42FF-AAFA-10E2483D1297}" type="sibTrans" cxnId="{126E8994-A2E6-42D7-9BA3-985FCC7A6B78}">
      <dgm:prSet/>
      <dgm:spPr/>
      <dgm:t>
        <a:bodyPr/>
        <a:lstStyle/>
        <a:p>
          <a:endParaRPr lang="en-GB"/>
        </a:p>
      </dgm:t>
    </dgm:pt>
    <dgm:pt modelId="{68A2C6F6-C2E7-4D66-8060-C9881E3EF083}">
      <dgm:prSet phldrT="[Text]"/>
      <dgm:spPr/>
      <dgm:t>
        <a:bodyPr/>
        <a:lstStyle/>
        <a:p>
          <a:r>
            <a:rPr lang="en-GB" dirty="0"/>
            <a:t>Consider gender pay action plan and any EP outsourcing risks</a:t>
          </a:r>
        </a:p>
      </dgm:t>
    </dgm:pt>
    <dgm:pt modelId="{1087251F-9F8E-445D-9232-1FE0230C8017}" type="parTrans" cxnId="{62D012A5-0583-4275-8341-DDDFEA8F2F6C}">
      <dgm:prSet/>
      <dgm:spPr/>
      <dgm:t>
        <a:bodyPr/>
        <a:lstStyle/>
        <a:p>
          <a:endParaRPr lang="en-GB"/>
        </a:p>
      </dgm:t>
    </dgm:pt>
    <dgm:pt modelId="{DA0094EE-CF66-47CB-BD34-B8DE49F67DBB}" type="sibTrans" cxnId="{62D012A5-0583-4275-8341-DDDFEA8F2F6C}">
      <dgm:prSet/>
      <dgm:spPr/>
      <dgm:t>
        <a:bodyPr/>
        <a:lstStyle/>
        <a:p>
          <a:endParaRPr lang="en-GB"/>
        </a:p>
      </dgm:t>
    </dgm:pt>
    <dgm:pt modelId="{6CC990B3-B77B-4745-8457-D51C1ACFB086}">
      <dgm:prSet phldrT="[Text]"/>
      <dgm:spPr/>
      <dgm:t>
        <a:bodyPr/>
        <a:lstStyle/>
        <a:p>
          <a:r>
            <a:rPr lang="en-GB" dirty="0"/>
            <a:t>Consider Menopause Policy and implementation</a:t>
          </a:r>
        </a:p>
      </dgm:t>
    </dgm:pt>
    <dgm:pt modelId="{944737BE-7BE4-4FAA-B543-1999BCE1B634}" type="parTrans" cxnId="{A70C32E2-8220-4B88-B72E-5D485528C379}">
      <dgm:prSet/>
      <dgm:spPr/>
      <dgm:t>
        <a:bodyPr/>
        <a:lstStyle/>
        <a:p>
          <a:endParaRPr lang="en-GB"/>
        </a:p>
      </dgm:t>
    </dgm:pt>
    <dgm:pt modelId="{110E446E-4D5B-499B-A64A-502DB231537B}" type="sibTrans" cxnId="{A70C32E2-8220-4B88-B72E-5D485528C379}">
      <dgm:prSet/>
      <dgm:spPr/>
      <dgm:t>
        <a:bodyPr/>
        <a:lstStyle/>
        <a:p>
          <a:endParaRPr lang="en-GB"/>
        </a:p>
      </dgm:t>
    </dgm:pt>
    <dgm:pt modelId="{3F3764AF-1E61-4715-8F28-385F8F6AF7A3}" type="pres">
      <dgm:prSet presAssocID="{489974EE-7A02-40CC-9F02-597499A7D638}" presName="diagram" presStyleCnt="0">
        <dgm:presLayoutVars>
          <dgm:dir/>
          <dgm:resizeHandles val="exact"/>
        </dgm:presLayoutVars>
      </dgm:prSet>
      <dgm:spPr/>
    </dgm:pt>
    <dgm:pt modelId="{5E9AE2F5-9159-4BAB-BC07-1137CAC33BC6}" type="pres">
      <dgm:prSet presAssocID="{32458CD5-55C1-4E19-822A-906C6DD6DAE7}" presName="node" presStyleLbl="node1" presStyleIdx="0" presStyleCnt="5">
        <dgm:presLayoutVars>
          <dgm:bulletEnabled val="1"/>
        </dgm:presLayoutVars>
      </dgm:prSet>
      <dgm:spPr/>
    </dgm:pt>
    <dgm:pt modelId="{EE52126E-DDB3-490E-B086-860E5310C219}" type="pres">
      <dgm:prSet presAssocID="{947A5744-028B-427F-BFCB-4DCDCACFC848}" presName="sibTrans" presStyleCnt="0"/>
      <dgm:spPr/>
    </dgm:pt>
    <dgm:pt modelId="{D55C1449-6BCD-484C-B083-2C466EFE8B3E}" type="pres">
      <dgm:prSet presAssocID="{72CF9C8A-BCC2-4CF0-B60C-B5785A1E4564}" presName="node" presStyleLbl="node1" presStyleIdx="1" presStyleCnt="5">
        <dgm:presLayoutVars>
          <dgm:bulletEnabled val="1"/>
        </dgm:presLayoutVars>
      </dgm:prSet>
      <dgm:spPr/>
    </dgm:pt>
    <dgm:pt modelId="{1D7290FF-6D04-4202-A5D7-1CE13BFBA03C}" type="pres">
      <dgm:prSet presAssocID="{54CA45DE-F77E-4779-9C14-2361E916F880}" presName="sibTrans" presStyleCnt="0"/>
      <dgm:spPr/>
    </dgm:pt>
    <dgm:pt modelId="{8EE086B4-5A33-47BD-B684-308829ACBAB3}" type="pres">
      <dgm:prSet presAssocID="{2EADB960-FEEE-456E-8E34-5A7D6F08BDCB}" presName="node" presStyleLbl="node1" presStyleIdx="2" presStyleCnt="5">
        <dgm:presLayoutVars>
          <dgm:bulletEnabled val="1"/>
        </dgm:presLayoutVars>
      </dgm:prSet>
      <dgm:spPr/>
    </dgm:pt>
    <dgm:pt modelId="{115DEED2-3FDE-4EE9-B855-10405B33A62A}" type="pres">
      <dgm:prSet presAssocID="{6ECA51F7-7A91-42FF-AAFA-10E2483D1297}" presName="sibTrans" presStyleCnt="0"/>
      <dgm:spPr/>
    </dgm:pt>
    <dgm:pt modelId="{5F5B590E-705D-4050-A20D-DC312FDE7778}" type="pres">
      <dgm:prSet presAssocID="{68A2C6F6-C2E7-4D66-8060-C9881E3EF083}" presName="node" presStyleLbl="node1" presStyleIdx="3" presStyleCnt="5">
        <dgm:presLayoutVars>
          <dgm:bulletEnabled val="1"/>
        </dgm:presLayoutVars>
      </dgm:prSet>
      <dgm:spPr/>
    </dgm:pt>
    <dgm:pt modelId="{294544D3-0B57-4233-973C-0F912E0E41AB}" type="pres">
      <dgm:prSet presAssocID="{DA0094EE-CF66-47CB-BD34-B8DE49F67DBB}" presName="sibTrans" presStyleCnt="0"/>
      <dgm:spPr/>
    </dgm:pt>
    <dgm:pt modelId="{67D413B7-5B8E-4607-9810-25BA299964E4}" type="pres">
      <dgm:prSet presAssocID="{6CC990B3-B77B-4745-8457-D51C1ACFB086}" presName="node" presStyleLbl="node1" presStyleIdx="4" presStyleCnt="5">
        <dgm:presLayoutVars>
          <dgm:bulletEnabled val="1"/>
        </dgm:presLayoutVars>
      </dgm:prSet>
      <dgm:spPr/>
    </dgm:pt>
  </dgm:ptLst>
  <dgm:cxnLst>
    <dgm:cxn modelId="{DF61740C-86E7-4289-AC2D-246E9440D8E8}" srcId="{489974EE-7A02-40CC-9F02-597499A7D638}" destId="{72CF9C8A-BCC2-4CF0-B60C-B5785A1E4564}" srcOrd="1" destOrd="0" parTransId="{E7DD6542-C976-4B59-B226-AAD57E900644}" sibTransId="{54CA45DE-F77E-4779-9C14-2361E916F880}"/>
    <dgm:cxn modelId="{126E8994-A2E6-42D7-9BA3-985FCC7A6B78}" srcId="{489974EE-7A02-40CC-9F02-597499A7D638}" destId="{2EADB960-FEEE-456E-8E34-5A7D6F08BDCB}" srcOrd="2" destOrd="0" parTransId="{CEFEA3C0-12D3-49AD-9D7A-6AD020796638}" sibTransId="{6ECA51F7-7A91-42FF-AAFA-10E2483D1297}"/>
    <dgm:cxn modelId="{87D280A3-5605-43DF-9F70-EFF4F8F7C7F8}" type="presOf" srcId="{32458CD5-55C1-4E19-822A-906C6DD6DAE7}" destId="{5E9AE2F5-9159-4BAB-BC07-1137CAC33BC6}" srcOrd="0" destOrd="0" presId="urn:microsoft.com/office/officeart/2005/8/layout/default"/>
    <dgm:cxn modelId="{768A64A4-3AFB-48AB-93FE-8BE0A5D6F3E0}" srcId="{489974EE-7A02-40CC-9F02-597499A7D638}" destId="{32458CD5-55C1-4E19-822A-906C6DD6DAE7}" srcOrd="0" destOrd="0" parTransId="{22B9DD56-5709-4580-9686-E5D0548A0151}" sibTransId="{947A5744-028B-427F-BFCB-4DCDCACFC848}"/>
    <dgm:cxn modelId="{62D012A5-0583-4275-8341-DDDFEA8F2F6C}" srcId="{489974EE-7A02-40CC-9F02-597499A7D638}" destId="{68A2C6F6-C2E7-4D66-8060-C9881E3EF083}" srcOrd="3" destOrd="0" parTransId="{1087251F-9F8E-445D-9232-1FE0230C8017}" sibTransId="{DA0094EE-CF66-47CB-BD34-B8DE49F67DBB}"/>
    <dgm:cxn modelId="{518CD8AD-2F6C-4C19-BC67-AB77788C6504}" type="presOf" srcId="{72CF9C8A-BCC2-4CF0-B60C-B5785A1E4564}" destId="{D55C1449-6BCD-484C-B083-2C466EFE8B3E}" srcOrd="0" destOrd="0" presId="urn:microsoft.com/office/officeart/2005/8/layout/default"/>
    <dgm:cxn modelId="{7862FFB1-D317-4EE1-B3B1-8A3B412CF577}" type="presOf" srcId="{6CC990B3-B77B-4745-8457-D51C1ACFB086}" destId="{67D413B7-5B8E-4607-9810-25BA299964E4}" srcOrd="0" destOrd="0" presId="urn:microsoft.com/office/officeart/2005/8/layout/default"/>
    <dgm:cxn modelId="{0FEADAB8-C2FB-430E-A4A8-3C9F85BDC7EA}" type="presOf" srcId="{489974EE-7A02-40CC-9F02-597499A7D638}" destId="{3F3764AF-1E61-4715-8F28-385F8F6AF7A3}" srcOrd="0" destOrd="0" presId="urn:microsoft.com/office/officeart/2005/8/layout/default"/>
    <dgm:cxn modelId="{A70C32E2-8220-4B88-B72E-5D485528C379}" srcId="{489974EE-7A02-40CC-9F02-597499A7D638}" destId="{6CC990B3-B77B-4745-8457-D51C1ACFB086}" srcOrd="4" destOrd="0" parTransId="{944737BE-7BE4-4FAA-B543-1999BCE1B634}" sibTransId="{110E446E-4D5B-499B-A64A-502DB231537B}"/>
    <dgm:cxn modelId="{5FEDB6FB-BA8F-4FDC-AF1E-98A15B9CDD8D}" type="presOf" srcId="{68A2C6F6-C2E7-4D66-8060-C9881E3EF083}" destId="{5F5B590E-705D-4050-A20D-DC312FDE7778}" srcOrd="0" destOrd="0" presId="urn:microsoft.com/office/officeart/2005/8/layout/default"/>
    <dgm:cxn modelId="{6E55FAFB-3D39-4633-838B-01FF36C707D4}" type="presOf" srcId="{2EADB960-FEEE-456E-8E34-5A7D6F08BDCB}" destId="{8EE086B4-5A33-47BD-B684-308829ACBAB3}" srcOrd="0" destOrd="0" presId="urn:microsoft.com/office/officeart/2005/8/layout/default"/>
    <dgm:cxn modelId="{D2926B69-53D4-4C00-8484-32513F06AEEA}" type="presParOf" srcId="{3F3764AF-1E61-4715-8F28-385F8F6AF7A3}" destId="{5E9AE2F5-9159-4BAB-BC07-1137CAC33BC6}" srcOrd="0" destOrd="0" presId="urn:microsoft.com/office/officeart/2005/8/layout/default"/>
    <dgm:cxn modelId="{9D8E2B96-63D3-4891-B7F5-BA7A5D411497}" type="presParOf" srcId="{3F3764AF-1E61-4715-8F28-385F8F6AF7A3}" destId="{EE52126E-DDB3-490E-B086-860E5310C219}" srcOrd="1" destOrd="0" presId="urn:microsoft.com/office/officeart/2005/8/layout/default"/>
    <dgm:cxn modelId="{24A3EBED-6E24-4770-81C7-6CEE3B1D2117}" type="presParOf" srcId="{3F3764AF-1E61-4715-8F28-385F8F6AF7A3}" destId="{D55C1449-6BCD-484C-B083-2C466EFE8B3E}" srcOrd="2" destOrd="0" presId="urn:microsoft.com/office/officeart/2005/8/layout/default"/>
    <dgm:cxn modelId="{EE1884F7-FFC2-4593-B209-3978AD235FE8}" type="presParOf" srcId="{3F3764AF-1E61-4715-8F28-385F8F6AF7A3}" destId="{1D7290FF-6D04-4202-A5D7-1CE13BFBA03C}" srcOrd="3" destOrd="0" presId="urn:microsoft.com/office/officeart/2005/8/layout/default"/>
    <dgm:cxn modelId="{0CD2C864-078E-45FB-B9BF-B3C917E7FE86}" type="presParOf" srcId="{3F3764AF-1E61-4715-8F28-385F8F6AF7A3}" destId="{8EE086B4-5A33-47BD-B684-308829ACBAB3}" srcOrd="4" destOrd="0" presId="urn:microsoft.com/office/officeart/2005/8/layout/default"/>
    <dgm:cxn modelId="{F5CD7BC4-3A33-4B7E-9675-7EC0B8754443}" type="presParOf" srcId="{3F3764AF-1E61-4715-8F28-385F8F6AF7A3}" destId="{115DEED2-3FDE-4EE9-B855-10405B33A62A}" srcOrd="5" destOrd="0" presId="urn:microsoft.com/office/officeart/2005/8/layout/default"/>
    <dgm:cxn modelId="{4AF460B3-0F55-4556-95E3-5AE4B2C1E028}" type="presParOf" srcId="{3F3764AF-1E61-4715-8F28-385F8F6AF7A3}" destId="{5F5B590E-705D-4050-A20D-DC312FDE7778}" srcOrd="6" destOrd="0" presId="urn:microsoft.com/office/officeart/2005/8/layout/default"/>
    <dgm:cxn modelId="{04916908-8612-434F-A363-DF6F6460DB98}" type="presParOf" srcId="{3F3764AF-1E61-4715-8F28-385F8F6AF7A3}" destId="{294544D3-0B57-4233-973C-0F912E0E41AB}" srcOrd="7" destOrd="0" presId="urn:microsoft.com/office/officeart/2005/8/layout/default"/>
    <dgm:cxn modelId="{497F97B1-2620-4395-96FC-82800D28DF7F}" type="presParOf" srcId="{3F3764AF-1E61-4715-8F28-385F8F6AF7A3}" destId="{67D413B7-5B8E-4607-9810-25BA299964E4}"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311D7D-B315-4B5A-8E09-3F10D12C3DA2}">
      <dsp:nvSpPr>
        <dsp:cNvPr id="0" name=""/>
        <dsp:cNvSpPr/>
      </dsp:nvSpPr>
      <dsp:spPr>
        <a:xfrm>
          <a:off x="3479198" y="687423"/>
          <a:ext cx="529214" cy="91440"/>
        </a:xfrm>
        <a:custGeom>
          <a:avLst/>
          <a:gdLst/>
          <a:ahLst/>
          <a:cxnLst/>
          <a:rect l="0" t="0" r="0" b="0"/>
          <a:pathLst>
            <a:path>
              <a:moveTo>
                <a:pt x="0" y="45720"/>
              </a:moveTo>
              <a:lnTo>
                <a:pt x="529214"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29810" y="730341"/>
        <a:ext cx="27990" cy="5603"/>
      </dsp:txXfrm>
    </dsp:sp>
    <dsp:sp modelId="{0FBF662A-70FC-4C87-A6F3-AD83B0EAA979}">
      <dsp:nvSpPr>
        <dsp:cNvPr id="0" name=""/>
        <dsp:cNvSpPr/>
      </dsp:nvSpPr>
      <dsp:spPr>
        <a:xfrm>
          <a:off x="1047024" y="2950"/>
          <a:ext cx="2433974" cy="1460384"/>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67" tIns="125191" rIns="119267" bIns="125191" numCol="1" spcCol="1270" anchor="ctr" anchorCtr="0">
          <a:noAutofit/>
        </a:bodyPr>
        <a:lstStyle/>
        <a:p>
          <a:pPr marL="0" lvl="0" indent="0" algn="ctr" defTabSz="889000">
            <a:lnSpc>
              <a:spcPct val="90000"/>
            </a:lnSpc>
            <a:spcBef>
              <a:spcPct val="0"/>
            </a:spcBef>
            <a:spcAft>
              <a:spcPct val="35000"/>
            </a:spcAft>
            <a:buNone/>
          </a:pPr>
          <a:r>
            <a:rPr lang="en-GB" sz="2000" kern="1200" dirty="0"/>
            <a:t>The claimant was a black employee who worked full time as a union branch secretary.</a:t>
          </a:r>
          <a:endParaRPr lang="en-US" sz="2000" kern="1200" dirty="0"/>
        </a:p>
      </dsp:txBody>
      <dsp:txXfrm>
        <a:off x="1047024" y="2950"/>
        <a:ext cx="2433974" cy="1460384"/>
      </dsp:txXfrm>
    </dsp:sp>
    <dsp:sp modelId="{D50AFF12-3759-4E24-82C2-437B6E5531E8}">
      <dsp:nvSpPr>
        <dsp:cNvPr id="0" name=""/>
        <dsp:cNvSpPr/>
      </dsp:nvSpPr>
      <dsp:spPr>
        <a:xfrm>
          <a:off x="6472987" y="687423"/>
          <a:ext cx="529214" cy="91440"/>
        </a:xfrm>
        <a:custGeom>
          <a:avLst/>
          <a:gdLst/>
          <a:ahLst/>
          <a:cxnLst/>
          <a:rect l="0" t="0" r="0" b="0"/>
          <a:pathLst>
            <a:path>
              <a:moveTo>
                <a:pt x="0" y="45720"/>
              </a:moveTo>
              <a:lnTo>
                <a:pt x="529214"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723598" y="730341"/>
        <a:ext cx="27990" cy="5603"/>
      </dsp:txXfrm>
    </dsp:sp>
    <dsp:sp modelId="{56117EED-A9DD-4484-9E5A-E1F552072EA6}">
      <dsp:nvSpPr>
        <dsp:cNvPr id="0" name=""/>
        <dsp:cNvSpPr/>
      </dsp:nvSpPr>
      <dsp:spPr>
        <a:xfrm>
          <a:off x="4040812" y="2950"/>
          <a:ext cx="2433974" cy="1460384"/>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67" tIns="125191" rIns="119267" bIns="125191" numCol="1" spcCol="1270" anchor="ctr" anchorCtr="0">
          <a:noAutofit/>
        </a:bodyPr>
        <a:lstStyle/>
        <a:p>
          <a:pPr marL="0" lvl="0" indent="0" algn="ctr" defTabSz="889000">
            <a:lnSpc>
              <a:spcPct val="90000"/>
            </a:lnSpc>
            <a:spcBef>
              <a:spcPct val="0"/>
            </a:spcBef>
            <a:spcAft>
              <a:spcPct val="35000"/>
            </a:spcAft>
            <a:buNone/>
          </a:pPr>
          <a:r>
            <a:rPr lang="en-GB" sz="2000" kern="1200" dirty="0"/>
            <a:t>A colleague made a  remark to the claimant capable of being racist abuse.</a:t>
          </a:r>
          <a:endParaRPr lang="en-US" sz="2000" kern="1200" dirty="0"/>
        </a:p>
      </dsp:txBody>
      <dsp:txXfrm>
        <a:off x="4040812" y="2950"/>
        <a:ext cx="2433974" cy="1460384"/>
      </dsp:txXfrm>
    </dsp:sp>
    <dsp:sp modelId="{303E2644-9955-4439-A4C7-4D35A7DD4674}">
      <dsp:nvSpPr>
        <dsp:cNvPr id="0" name=""/>
        <dsp:cNvSpPr/>
      </dsp:nvSpPr>
      <dsp:spPr>
        <a:xfrm>
          <a:off x="2952595" y="1461535"/>
          <a:ext cx="5298993" cy="529214"/>
        </a:xfrm>
        <a:custGeom>
          <a:avLst/>
          <a:gdLst/>
          <a:ahLst/>
          <a:cxnLst/>
          <a:rect l="0" t="0" r="0" b="0"/>
          <a:pathLst>
            <a:path>
              <a:moveTo>
                <a:pt x="5298993" y="0"/>
              </a:moveTo>
              <a:lnTo>
                <a:pt x="5298993" y="281707"/>
              </a:lnTo>
              <a:lnTo>
                <a:pt x="0" y="281707"/>
              </a:lnTo>
              <a:lnTo>
                <a:pt x="0" y="529214"/>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68879" y="1723340"/>
        <a:ext cx="266424" cy="5603"/>
      </dsp:txXfrm>
    </dsp:sp>
    <dsp:sp modelId="{46B05DB9-7FD8-46CC-82F6-00E8AAEF1857}">
      <dsp:nvSpPr>
        <dsp:cNvPr id="0" name=""/>
        <dsp:cNvSpPr/>
      </dsp:nvSpPr>
      <dsp:spPr>
        <a:xfrm>
          <a:off x="7034601" y="2950"/>
          <a:ext cx="2433974" cy="1460384"/>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67" tIns="125191" rIns="119267" bIns="125191" numCol="1" spcCol="1270" anchor="ctr" anchorCtr="0">
          <a:noAutofit/>
        </a:bodyPr>
        <a:lstStyle/>
        <a:p>
          <a:pPr marL="0" lvl="0" indent="0" algn="ctr" defTabSz="889000">
            <a:lnSpc>
              <a:spcPct val="90000"/>
            </a:lnSpc>
            <a:spcBef>
              <a:spcPct val="0"/>
            </a:spcBef>
            <a:spcAft>
              <a:spcPct val="35000"/>
            </a:spcAft>
            <a:buNone/>
          </a:pPr>
          <a:r>
            <a:rPr lang="en-GB" sz="2000" kern="1200" dirty="0"/>
            <a:t>The claimant presented the harassment claim to the employment  tribunal (“ET”)</a:t>
          </a:r>
          <a:endParaRPr lang="en-US" sz="2000" kern="1200" dirty="0"/>
        </a:p>
      </dsp:txBody>
      <dsp:txXfrm>
        <a:off x="7034601" y="2950"/>
        <a:ext cx="2433974" cy="1460384"/>
      </dsp:txXfrm>
    </dsp:sp>
    <dsp:sp modelId="{84EA9B83-EB0B-48A2-89ED-7F9C321D94D8}">
      <dsp:nvSpPr>
        <dsp:cNvPr id="0" name=""/>
        <dsp:cNvSpPr/>
      </dsp:nvSpPr>
      <dsp:spPr>
        <a:xfrm>
          <a:off x="4856365" y="3116500"/>
          <a:ext cx="529214" cy="91440"/>
        </a:xfrm>
        <a:custGeom>
          <a:avLst/>
          <a:gdLst/>
          <a:ahLst/>
          <a:cxnLst/>
          <a:rect l="0" t="0" r="0" b="0"/>
          <a:pathLst>
            <a:path>
              <a:moveTo>
                <a:pt x="0" y="45720"/>
              </a:moveTo>
              <a:lnTo>
                <a:pt x="529214"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106977" y="3159418"/>
        <a:ext cx="27990" cy="5603"/>
      </dsp:txXfrm>
    </dsp:sp>
    <dsp:sp modelId="{9AB89713-A36C-4F7E-989A-1E35656DA977}">
      <dsp:nvSpPr>
        <dsp:cNvPr id="0" name=""/>
        <dsp:cNvSpPr/>
      </dsp:nvSpPr>
      <dsp:spPr>
        <a:xfrm>
          <a:off x="1047024" y="2023149"/>
          <a:ext cx="3811141" cy="2278141"/>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67" tIns="125191" rIns="119267" bIns="125191" numCol="1" spcCol="1270" anchor="ctr" anchorCtr="0">
          <a:noAutofit/>
        </a:bodyPr>
        <a:lstStyle/>
        <a:p>
          <a:pPr marL="0" lvl="0" indent="0" algn="ctr" defTabSz="889000">
            <a:lnSpc>
              <a:spcPct val="90000"/>
            </a:lnSpc>
            <a:spcBef>
              <a:spcPct val="0"/>
            </a:spcBef>
            <a:spcAft>
              <a:spcPct val="35000"/>
            </a:spcAft>
            <a:buNone/>
          </a:pPr>
          <a:r>
            <a:rPr lang="en-US" sz="2000" kern="1200" dirty="0"/>
            <a:t>The claimant’s employer evidenced that employees were given induction covering dignity, value and respect and a follow up at appraisal. Related posters were  displayed in the workplace and there was regular mandatory training.</a:t>
          </a:r>
        </a:p>
      </dsp:txBody>
      <dsp:txXfrm>
        <a:off x="1047024" y="2023149"/>
        <a:ext cx="3811141" cy="2278141"/>
      </dsp:txXfrm>
    </dsp:sp>
    <dsp:sp modelId="{EEB44049-BA3E-4F04-B7C0-5708F44B10DB}">
      <dsp:nvSpPr>
        <dsp:cNvPr id="0" name=""/>
        <dsp:cNvSpPr/>
      </dsp:nvSpPr>
      <dsp:spPr>
        <a:xfrm>
          <a:off x="5417979" y="2306106"/>
          <a:ext cx="3310521" cy="1712227"/>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267" tIns="125191" rIns="119267" bIns="125191" numCol="1" spcCol="1270" anchor="ctr" anchorCtr="0">
          <a:noAutofit/>
        </a:bodyPr>
        <a:lstStyle/>
        <a:p>
          <a:pPr marL="0" lvl="0" indent="0" algn="ctr" defTabSz="1066800">
            <a:lnSpc>
              <a:spcPct val="90000"/>
            </a:lnSpc>
            <a:spcBef>
              <a:spcPct val="0"/>
            </a:spcBef>
            <a:spcAft>
              <a:spcPct val="35000"/>
            </a:spcAft>
            <a:buNone/>
          </a:pPr>
          <a:r>
            <a:rPr lang="en-US" sz="2400" kern="1200" dirty="0"/>
            <a:t>The ET and Employment Appeal Tribunal (“EAT”) accepted that </a:t>
          </a:r>
          <a:r>
            <a:rPr lang="en-US" sz="2400" b="1" u="sng" kern="1200" dirty="0"/>
            <a:t>all</a:t>
          </a:r>
          <a:r>
            <a:rPr lang="en-US" sz="2400" kern="1200" dirty="0"/>
            <a:t> reasonable steps were taken by the employer.</a:t>
          </a:r>
        </a:p>
      </dsp:txBody>
      <dsp:txXfrm>
        <a:off x="5417979" y="2306106"/>
        <a:ext cx="3310521" cy="17122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9AE2F5-9159-4BAB-BC07-1137CAC33BC6}">
      <dsp:nvSpPr>
        <dsp:cNvPr id="0" name=""/>
        <dsp:cNvSpPr/>
      </dsp:nvSpPr>
      <dsp:spPr>
        <a:xfrm>
          <a:off x="262890" y="1230"/>
          <a:ext cx="3121818" cy="187309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Proactive steps to minimise 3</a:t>
          </a:r>
          <a:r>
            <a:rPr lang="en-GB" sz="2600" kern="1200" baseline="30000" dirty="0"/>
            <a:t>rd</a:t>
          </a:r>
          <a:r>
            <a:rPr lang="en-GB" sz="2600" kern="1200" dirty="0"/>
            <a:t> party harassment risks</a:t>
          </a:r>
        </a:p>
      </dsp:txBody>
      <dsp:txXfrm>
        <a:off x="262890" y="1230"/>
        <a:ext cx="3121818" cy="1873091"/>
      </dsp:txXfrm>
    </dsp:sp>
    <dsp:sp modelId="{D55C1449-6BCD-484C-B083-2C466EFE8B3E}">
      <dsp:nvSpPr>
        <dsp:cNvPr id="0" name=""/>
        <dsp:cNvSpPr/>
      </dsp:nvSpPr>
      <dsp:spPr>
        <a:xfrm>
          <a:off x="3696890" y="1230"/>
          <a:ext cx="3121818" cy="1873091"/>
        </a:xfrm>
        <a:prstGeom prst="rect">
          <a:avLst/>
        </a:prstGeom>
        <a:solidFill>
          <a:schemeClr val="accent2">
            <a:hueOff val="247581"/>
            <a:satOff val="2618"/>
            <a:lumOff val="377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Be involved – respond to consultation and call for evidence</a:t>
          </a:r>
        </a:p>
      </dsp:txBody>
      <dsp:txXfrm>
        <a:off x="3696890" y="1230"/>
        <a:ext cx="3121818" cy="1873091"/>
      </dsp:txXfrm>
    </dsp:sp>
    <dsp:sp modelId="{8EE086B4-5A33-47BD-B684-308829ACBAB3}">
      <dsp:nvSpPr>
        <dsp:cNvPr id="0" name=""/>
        <dsp:cNvSpPr/>
      </dsp:nvSpPr>
      <dsp:spPr>
        <a:xfrm>
          <a:off x="7130891" y="1230"/>
          <a:ext cx="3121818" cy="1873091"/>
        </a:xfrm>
        <a:prstGeom prst="rect">
          <a:avLst/>
        </a:prstGeom>
        <a:solidFill>
          <a:schemeClr val="accent2">
            <a:hueOff val="495163"/>
            <a:satOff val="5236"/>
            <a:lumOff val="75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Consider steps to improve data collection re disability and ethnicity</a:t>
          </a:r>
        </a:p>
      </dsp:txBody>
      <dsp:txXfrm>
        <a:off x="7130891" y="1230"/>
        <a:ext cx="3121818" cy="1873091"/>
      </dsp:txXfrm>
    </dsp:sp>
    <dsp:sp modelId="{5F5B590E-705D-4050-A20D-DC312FDE7778}">
      <dsp:nvSpPr>
        <dsp:cNvPr id="0" name=""/>
        <dsp:cNvSpPr/>
      </dsp:nvSpPr>
      <dsp:spPr>
        <a:xfrm>
          <a:off x="1979890" y="2186503"/>
          <a:ext cx="3121818" cy="1873091"/>
        </a:xfrm>
        <a:prstGeom prst="rect">
          <a:avLst/>
        </a:prstGeom>
        <a:solidFill>
          <a:schemeClr val="accent2">
            <a:hueOff val="742744"/>
            <a:satOff val="7854"/>
            <a:lumOff val="113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Consider gender pay action plan and any EP outsourcing risks</a:t>
          </a:r>
        </a:p>
      </dsp:txBody>
      <dsp:txXfrm>
        <a:off x="1979890" y="2186503"/>
        <a:ext cx="3121818" cy="1873091"/>
      </dsp:txXfrm>
    </dsp:sp>
    <dsp:sp modelId="{67D413B7-5B8E-4607-9810-25BA299964E4}">
      <dsp:nvSpPr>
        <dsp:cNvPr id="0" name=""/>
        <dsp:cNvSpPr/>
      </dsp:nvSpPr>
      <dsp:spPr>
        <a:xfrm>
          <a:off x="5413890" y="2186503"/>
          <a:ext cx="3121818" cy="1873091"/>
        </a:xfrm>
        <a:prstGeom prst="rect">
          <a:avLst/>
        </a:prstGeom>
        <a:solidFill>
          <a:schemeClr val="accent2">
            <a:hueOff val="990326"/>
            <a:satOff val="10472"/>
            <a:lumOff val="150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Consider Menopause Policy and implementation</a:t>
          </a:r>
        </a:p>
      </dsp:txBody>
      <dsp:txXfrm>
        <a:off x="5413890" y="2186503"/>
        <a:ext cx="3121818" cy="1873091"/>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1E71B0-01AC-4C39-B554-99CE4428CFB4}" type="datetimeFigureOut">
              <a:rPr lang="en-GB" smtClean="0"/>
              <a:t>08/05/2025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29FB96-2955-4839-BD23-2D03E1D9BEFC}" type="slidenum">
              <a:rPr lang="en-GB" smtClean="0"/>
              <a:t>‹#›</a:t>
            </a:fld>
            <a:endParaRPr lang="en-GB"/>
          </a:p>
        </p:txBody>
      </p:sp>
    </p:spTree>
    <p:extLst>
      <p:ext uri="{BB962C8B-B14F-4D97-AF65-F5344CB8AC3E}">
        <p14:creationId xmlns:p14="http://schemas.microsoft.com/office/powerpoint/2010/main" val="1516400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729FB96-2955-4839-BD23-2D03E1D9BEFC}" type="slidenum">
              <a:rPr lang="en-GB" smtClean="0"/>
              <a:t>1</a:t>
            </a:fld>
            <a:endParaRPr lang="en-GB"/>
          </a:p>
        </p:txBody>
      </p:sp>
    </p:spTree>
    <p:extLst>
      <p:ext uri="{BB962C8B-B14F-4D97-AF65-F5344CB8AC3E}">
        <p14:creationId xmlns:p14="http://schemas.microsoft.com/office/powerpoint/2010/main" val="1341333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This is an exceptionally high award, however it shows how the ET can make very significant awards where there is justification to do so. </a:t>
            </a:r>
          </a:p>
          <a:p>
            <a:endParaRPr lang="en-GB" dirty="0">
              <a:highlight>
                <a:srgbClr val="FFFF00"/>
              </a:highlight>
            </a:endParaRPr>
          </a:p>
          <a:p>
            <a:pPr marL="342900" lvl="0" indent="-342900" algn="just">
              <a:buFont typeface="Symbol" panose="05050102010706020507" pitchFamily="18" charset="2"/>
              <a:buChar char=""/>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Ms Tahir was a trainee project supervisor who suffered 26 acts of sexual harassment from her mentor, who was also her line manager.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Then suffered 8 acts of victimisation - including how the investigation was handled.</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Tribunal also took into account that the employer failed to dismiss the perpetrator, which the Tribunal stated was surprising, “given the undisputed and exceptional evidence base”.</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employer also failed to follow the ACAS Code of Practice.</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Case acts as a reminder of </a:t>
            </a:r>
            <a:r>
              <a:rPr lang="en-GB" sz="1200" b="1" i="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grave consequences of failing to take steps to prevent harassment, but also failing to deal with it appropriately</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 adverse implications too as widely reported in the media. </a:t>
            </a:r>
            <a:endPar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5F19C45B-1436-43A3-A06A-EDEB76E4B43D}" type="slidenum">
              <a:rPr lang="en-GB" smtClean="0"/>
              <a:t>8</a:t>
            </a:fld>
            <a:endParaRPr lang="en-GB"/>
          </a:p>
        </p:txBody>
      </p:sp>
    </p:spTree>
    <p:extLst>
      <p:ext uri="{BB962C8B-B14F-4D97-AF65-F5344CB8AC3E}">
        <p14:creationId xmlns:p14="http://schemas.microsoft.com/office/powerpoint/2010/main" val="853548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Currently if you can show that you have been dismissed because of pregnancy or  maternity leave (or other family leave) – auto unfair – no qualifying period and will be UD if can show that is the reason</a:t>
            </a:r>
          </a:p>
          <a:p>
            <a:r>
              <a:rPr lang="en-GB" dirty="0"/>
              <a:t>Also – since Oct 24 - have right to be offered SAE in a redundancy situation from point of pregnancy to 6 months after return to work (c 2 year period)</a:t>
            </a:r>
          </a:p>
          <a:p>
            <a:r>
              <a:rPr lang="en-GB" dirty="0"/>
              <a:t>However, limited right – no protection from being placed at risk of redundancy and only get offered SAE if there is a </a:t>
            </a:r>
            <a:r>
              <a:rPr lang="en-GB" u="sng" dirty="0"/>
              <a:t>vacancy </a:t>
            </a:r>
            <a:r>
              <a:rPr lang="en-GB" dirty="0"/>
              <a:t>ie so not entitled to remaining role if going from 2 to 1 unless role a new one.</a:t>
            </a:r>
          </a:p>
          <a:p>
            <a:endParaRPr lang="en-GB" dirty="0"/>
          </a:p>
          <a:p>
            <a:r>
              <a:rPr lang="en-GB" dirty="0"/>
              <a:t>Now being proposed that dismissal for any reason will be prohibited except in “specific circumstances”</a:t>
            </a:r>
          </a:p>
          <a:p>
            <a:endParaRPr lang="en-GB" dirty="0"/>
          </a:p>
          <a:p>
            <a:pPr marL="171450" indent="-171450">
              <a:buFont typeface="Arial" panose="020B0604020202020204" pitchFamily="34" charset="0"/>
              <a:buChar char="•"/>
            </a:pPr>
            <a:r>
              <a:rPr lang="en-GB" dirty="0"/>
              <a:t> government will consult on the detail of the enhanced dismissal protections to be included in regulations before finalising the approach. </a:t>
            </a:r>
          </a:p>
          <a:p>
            <a:pPr marL="171450" indent="-171450">
              <a:buFont typeface="Arial" panose="020B0604020202020204" pitchFamily="34" charset="0"/>
              <a:buChar char="•"/>
            </a:pPr>
            <a:r>
              <a:rPr lang="en-GB" dirty="0"/>
              <a:t>It acknowledges that the issues are complex, and it is mindful to avoid the unintended consequence of creating a reluctance to hire woman of childbearing age. </a:t>
            </a:r>
          </a:p>
          <a:p>
            <a:pPr marL="171450" indent="-171450">
              <a:buFont typeface="Arial" panose="020B0604020202020204" pitchFamily="34" charset="0"/>
              <a:buChar char="•"/>
            </a:pPr>
            <a:r>
              <a:rPr lang="en-GB" dirty="0"/>
              <a:t>No timescale is provided for the consultation.</a:t>
            </a:r>
          </a:p>
        </p:txBody>
      </p:sp>
      <p:sp>
        <p:nvSpPr>
          <p:cNvPr id="4" name="Slide Number Placeholder 3"/>
          <p:cNvSpPr>
            <a:spLocks noGrp="1"/>
          </p:cNvSpPr>
          <p:nvPr>
            <p:ph type="sldNum" sz="quarter" idx="5"/>
          </p:nvPr>
        </p:nvSpPr>
        <p:spPr/>
        <p:txBody>
          <a:bodyPr/>
          <a:lstStyle/>
          <a:p>
            <a:fld id="{5729FB96-2955-4839-BD23-2D03E1D9BEFC}" type="slidenum">
              <a:rPr lang="en-GB" smtClean="0"/>
              <a:t>10</a:t>
            </a:fld>
            <a:endParaRPr lang="en-GB"/>
          </a:p>
        </p:txBody>
      </p:sp>
    </p:spTree>
    <p:extLst>
      <p:ext uri="{BB962C8B-B14F-4D97-AF65-F5344CB8AC3E}">
        <p14:creationId xmlns:p14="http://schemas.microsoft.com/office/powerpoint/2010/main" val="962729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000" b="0" i="0" dirty="0">
                <a:solidFill>
                  <a:srgbClr val="1F1F1F"/>
                </a:solidFill>
                <a:effectLst/>
                <a:latin typeface="Source Sans Pro" panose="020B0503030403020204" pitchFamily="34" charset="0"/>
              </a:rPr>
              <a:t>Public authorities – mainly central govt, English authorities and cross border </a:t>
            </a:r>
            <a:r>
              <a:rPr lang="en-GB" sz="1000" b="0" i="0" dirty="0" err="1">
                <a:solidFill>
                  <a:srgbClr val="1F1F1F"/>
                </a:solidFill>
                <a:effectLst/>
                <a:latin typeface="Source Sans Pro" panose="020B0503030403020204" pitchFamily="34" charset="0"/>
              </a:rPr>
              <a:t>auths</a:t>
            </a:r>
            <a:r>
              <a:rPr lang="en-GB" sz="1000" b="0" i="0" dirty="0">
                <a:solidFill>
                  <a:srgbClr val="1F1F1F"/>
                </a:solidFill>
                <a:effectLst/>
                <a:latin typeface="Source Sans Pro" panose="020B0503030403020204" pitchFamily="34" charset="0"/>
              </a:rPr>
              <a:t>  - not Scottish pub </a:t>
            </a:r>
            <a:r>
              <a:rPr lang="en-GB" sz="1000" b="0" i="0" dirty="0" err="1">
                <a:solidFill>
                  <a:srgbClr val="1F1F1F"/>
                </a:solidFill>
                <a:effectLst/>
                <a:latin typeface="Source Sans Pro" panose="020B0503030403020204" pitchFamily="34" charset="0"/>
              </a:rPr>
              <a:t>auths</a:t>
            </a:r>
            <a:r>
              <a:rPr lang="en-GB" sz="1000" b="0" i="0" dirty="0">
                <a:solidFill>
                  <a:srgbClr val="1F1F1F"/>
                </a:solidFill>
                <a:effectLst/>
                <a:latin typeface="Source Sans Pro" panose="020B0503030403020204" pitchFamily="34" charset="0"/>
              </a:rPr>
              <a:t> – covered by Scottish PSED Regs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t>A matter is related to gender equality if it is related to advancing equality of opportunity between male and female employees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Gender pay gap action plans</a:t>
            </a:r>
          </a:p>
          <a:p>
            <a:pPr marL="171450" indent="-171450">
              <a:buFont typeface="Arial" panose="020B0604020202020204" pitchFamily="34" charset="0"/>
              <a:buChar char="•"/>
            </a:pPr>
            <a:r>
              <a:rPr lang="en-GB" dirty="0"/>
              <a:t>Since 2017 employers with 250+ required to publish specific Gender Pay Gap data annually on a publicly available government website. </a:t>
            </a:r>
          </a:p>
          <a:p>
            <a:pPr marL="171450" indent="-171450">
              <a:buFont typeface="Arial" panose="020B0604020202020204" pitchFamily="34" charset="0"/>
              <a:buChar char="•"/>
            </a:pPr>
            <a:r>
              <a:rPr lang="en-GB" dirty="0"/>
              <a:t>GEO guidance recommends an action plan to show commitment to how any gap will be tackled- only half do</a:t>
            </a:r>
          </a:p>
          <a:p>
            <a:pPr marL="171450" indent="-171450">
              <a:buFont typeface="Arial" panose="020B0604020202020204" pitchFamily="34" charset="0"/>
              <a:buChar char="•"/>
            </a:pPr>
            <a:r>
              <a:rPr lang="en-GB" dirty="0"/>
              <a:t>Plan is to make such action plans compulsory and published on GPG site</a:t>
            </a:r>
          </a:p>
          <a:p>
            <a:r>
              <a:rPr lang="en-GB" dirty="0"/>
              <a:t>Menopause:</a:t>
            </a:r>
          </a:p>
          <a:p>
            <a:r>
              <a:rPr lang="en-GB" dirty="0"/>
              <a:t>The Plan to Make Work Pay provides that:</a:t>
            </a:r>
          </a:p>
          <a:p>
            <a:pPr marL="171450" indent="-171450">
              <a:buFont typeface="Arial" panose="020B0604020202020204" pitchFamily="34" charset="0"/>
              <a:buChar char="•"/>
            </a:pPr>
            <a:r>
              <a:rPr lang="en-GB" dirty="0"/>
              <a:t>Plan should set out how they will support employees through the menopause, </a:t>
            </a:r>
          </a:p>
          <a:p>
            <a:pPr marL="171450" indent="-171450">
              <a:buFont typeface="Arial" panose="020B0604020202020204" pitchFamily="34" charset="0"/>
              <a:buChar char="•"/>
            </a:pPr>
            <a:r>
              <a:rPr lang="en-GB" dirty="0"/>
              <a:t>Guidance, including guidance for small employers, will set out measures for employers to consider relating to uniform and temperature, flexible working and recording menopause-related leave and absence.</a:t>
            </a:r>
          </a:p>
        </p:txBody>
      </p:sp>
      <p:sp>
        <p:nvSpPr>
          <p:cNvPr id="4" name="Slide Number Placeholder 3"/>
          <p:cNvSpPr>
            <a:spLocks noGrp="1"/>
          </p:cNvSpPr>
          <p:nvPr>
            <p:ph type="sldNum" sz="quarter" idx="5"/>
          </p:nvPr>
        </p:nvSpPr>
        <p:spPr/>
        <p:txBody>
          <a:bodyPr/>
          <a:lstStyle/>
          <a:p>
            <a:fld id="{5729FB96-2955-4839-BD23-2D03E1D9BEFC}" type="slidenum">
              <a:rPr lang="en-GB" smtClean="0"/>
              <a:t>12</a:t>
            </a:fld>
            <a:endParaRPr lang="en-GB"/>
          </a:p>
        </p:txBody>
      </p:sp>
    </p:spTree>
    <p:extLst>
      <p:ext uri="{BB962C8B-B14F-4D97-AF65-F5344CB8AC3E}">
        <p14:creationId xmlns:p14="http://schemas.microsoft.com/office/powerpoint/2010/main" val="1472179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F1F1F"/>
                </a:solidFill>
                <a:effectLst/>
                <a:latin typeface="Source Sans Pro" panose="020B0503030403020204" pitchFamily="34" charset="0"/>
              </a:rPr>
              <a:t>The </a:t>
            </a:r>
            <a:r>
              <a:rPr lang="en-GB" b="0" i="1" u="none" strike="noStrike" dirty="0">
                <a:solidFill>
                  <a:srgbClr val="0062C4"/>
                </a:solidFill>
                <a:effectLst/>
                <a:latin typeface="Source Sans Pro" panose="020B0503030403020204" pitchFamily="34" charset="0"/>
              </a:rPr>
              <a:t>Factsheet: Equality Action Plans and Outsourcing</a:t>
            </a:r>
            <a:r>
              <a:rPr lang="en-GB" b="0" i="0" dirty="0">
                <a:solidFill>
                  <a:srgbClr val="1F1F1F"/>
                </a:solidFill>
                <a:effectLst/>
                <a:latin typeface="Source Sans Pro" panose="020B0503030403020204" pitchFamily="34" charset="0"/>
              </a:rPr>
              <a:t> indicates that the government intends to ask employers to name who they received outsourced work from, </a:t>
            </a:r>
          </a:p>
          <a:p>
            <a:r>
              <a:rPr lang="en-GB" b="0" i="0" dirty="0">
                <a:solidFill>
                  <a:srgbClr val="1F1F1F"/>
                </a:solidFill>
                <a:effectLst/>
                <a:latin typeface="Source Sans Pro" panose="020B0503030403020204" pitchFamily="34" charset="0"/>
              </a:rPr>
              <a:t>and the government will ensure that the gender pay gap reporting service visually reflects this. </a:t>
            </a:r>
          </a:p>
          <a:p>
            <a:r>
              <a:rPr lang="en-GB" b="0" i="0" dirty="0">
                <a:solidFill>
                  <a:srgbClr val="1F1F1F"/>
                </a:solidFill>
                <a:effectLst/>
                <a:latin typeface="Source Sans Pro" panose="020B0503030403020204" pitchFamily="34" charset="0"/>
              </a:rPr>
              <a:t>The intention is to ensure that organisations are held accountable for gaps that exist in companies they outsource from, and motivate them to support efforts to improve gender equality in organisations they are linked to.</a:t>
            </a:r>
          </a:p>
          <a:p>
            <a:endParaRPr lang="en-GB" b="0" i="0" dirty="0">
              <a:solidFill>
                <a:srgbClr val="1F1F1F"/>
              </a:solidFill>
              <a:effectLst/>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u="sng" dirty="0">
                <a:solidFill>
                  <a:srgbClr val="1F1F1F"/>
                </a:solidFill>
                <a:effectLst/>
                <a:latin typeface="Source Sans Pro" panose="020B0503030403020204" pitchFamily="34" charset="0"/>
              </a:rPr>
              <a:t>The equality law call for evidence published on 7 April 2025 states that the government is considering whether to allow equal pay comparisons between outsourced workers and "in-house" employees for equal pay claim purposes</a:t>
            </a:r>
            <a:endParaRPr lang="en-GB" u="sng" dirty="0"/>
          </a:p>
          <a:p>
            <a:endParaRPr lang="en-GB" dirty="0"/>
          </a:p>
        </p:txBody>
      </p:sp>
      <p:sp>
        <p:nvSpPr>
          <p:cNvPr id="4" name="Slide Number Placeholder 3"/>
          <p:cNvSpPr>
            <a:spLocks noGrp="1"/>
          </p:cNvSpPr>
          <p:nvPr>
            <p:ph type="sldNum" sz="quarter" idx="5"/>
          </p:nvPr>
        </p:nvSpPr>
        <p:spPr/>
        <p:txBody>
          <a:bodyPr/>
          <a:lstStyle/>
          <a:p>
            <a:fld id="{5729FB96-2955-4839-BD23-2D03E1D9BEFC}" type="slidenum">
              <a:rPr lang="en-GB" smtClean="0"/>
              <a:t>13</a:t>
            </a:fld>
            <a:endParaRPr lang="en-GB"/>
          </a:p>
        </p:txBody>
      </p:sp>
    </p:spTree>
    <p:extLst>
      <p:ext uri="{BB962C8B-B14F-4D97-AF65-F5344CB8AC3E}">
        <p14:creationId xmlns:p14="http://schemas.microsoft.com/office/powerpoint/2010/main" val="3682404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Intention to extend pay gap reporting announced in King’s Speech July ’24</a:t>
            </a:r>
          </a:p>
          <a:p>
            <a:r>
              <a:rPr lang="en-GB" dirty="0"/>
              <a:t>Intention to mirror GPG and to increase transparency and impetus for change</a:t>
            </a:r>
          </a:p>
          <a:p>
            <a:r>
              <a:rPr lang="en-GB" dirty="0"/>
              <a:t>Again – will be large organisations, pub bodies in England and cross border </a:t>
            </a:r>
            <a:r>
              <a:rPr lang="en-GB" dirty="0" err="1"/>
              <a:t>auths</a:t>
            </a:r>
            <a:r>
              <a:rPr lang="en-GB" dirty="0"/>
              <a:t> (eg SLC) </a:t>
            </a:r>
          </a:p>
          <a:p>
            <a:r>
              <a:rPr lang="en-GB" dirty="0"/>
              <a:t>Scottish pub </a:t>
            </a:r>
            <a:r>
              <a:rPr lang="en-GB" dirty="0" err="1"/>
              <a:t>auths</a:t>
            </a:r>
            <a:r>
              <a:rPr lang="en-GB" dirty="0"/>
              <a:t> covered by duty to publish GPG info every 2 years and EP statement every 4 years (=occupational segregation and EP policy incl gender, race and disability)</a:t>
            </a:r>
          </a:p>
          <a:p>
            <a:endParaRPr lang="en-GB" dirty="0"/>
          </a:p>
          <a:p>
            <a:r>
              <a:rPr lang="en-GB" dirty="0"/>
              <a:t>Same pay gap measures so businesses can use same systems-</a:t>
            </a:r>
          </a:p>
          <a:p>
            <a:pPr marL="171450" indent="-171450">
              <a:buFont typeface="Arial" panose="020B0604020202020204" pitchFamily="34" charset="0"/>
              <a:buChar char="•"/>
            </a:pPr>
            <a:r>
              <a:rPr lang="en-GB" dirty="0"/>
              <a:t>mean and median difference in average pay</a:t>
            </a:r>
          </a:p>
          <a:p>
            <a:pPr marL="171450" indent="-171450">
              <a:buFont typeface="Arial" panose="020B0604020202020204" pitchFamily="34" charset="0"/>
              <a:buChar char="•"/>
            </a:pPr>
            <a:r>
              <a:rPr lang="en-GB" dirty="0"/>
              <a:t>Percentage of employees by pay in 4 quartiles</a:t>
            </a:r>
          </a:p>
          <a:p>
            <a:pPr marL="171450" indent="-171450">
              <a:buFont typeface="Arial" panose="020B0604020202020204" pitchFamily="34" charset="0"/>
              <a:buChar char="•"/>
            </a:pPr>
            <a:r>
              <a:rPr lang="en-GB" dirty="0"/>
              <a:t>Mean and  median diffs in bonus pay</a:t>
            </a:r>
          </a:p>
          <a:p>
            <a:pPr marL="171450" indent="-171450">
              <a:buFont typeface="Arial" panose="020B0604020202020204" pitchFamily="34" charset="0"/>
              <a:buChar char="•"/>
            </a:pPr>
            <a:r>
              <a:rPr lang="en-GB" dirty="0"/>
              <a:t>% receiving bonus by PC</a:t>
            </a:r>
          </a:p>
          <a:p>
            <a:endParaRPr lang="en-GB" dirty="0"/>
          </a:p>
          <a:p>
            <a:r>
              <a:rPr lang="en-GB" dirty="0"/>
              <a:t>Also disclose – breakdown of workforce by disability and ethnicity and % who did not disclose</a:t>
            </a:r>
          </a:p>
          <a:p>
            <a:endParaRPr lang="en-GB" dirty="0"/>
          </a:p>
          <a:p>
            <a:r>
              <a:rPr lang="en-GB" dirty="0"/>
              <a:t>Issues w data collection and analysis especially where small numbers or lack of self-reporting</a:t>
            </a:r>
          </a:p>
          <a:p>
            <a:r>
              <a:rPr lang="en-GB" dirty="0"/>
              <a:t>Proposed that Govt Statistical Service harmonised standard is used as per the census for each country in GB</a:t>
            </a:r>
          </a:p>
          <a:p>
            <a:r>
              <a:rPr lang="en-GB" dirty="0"/>
              <a:t>Suggest breaking down by different ethnic groups as different groups have different experiences re pay but should do ‘binary reporting’ eg white vs others as a minimum</a:t>
            </a:r>
          </a:p>
          <a:p>
            <a:r>
              <a:rPr lang="en-GB" dirty="0"/>
              <a:t>To protect privacy suggest should be a min of 10 employees in every ethnic group being analysed and might need to combine some groups</a:t>
            </a:r>
          </a:p>
          <a:p>
            <a:r>
              <a:rPr lang="en-GB" dirty="0"/>
              <a:t>ONS guidance on doing this</a:t>
            </a:r>
          </a:p>
          <a:p>
            <a:endParaRPr lang="en-GB" dirty="0"/>
          </a:p>
          <a:p>
            <a:r>
              <a:rPr lang="en-GB" dirty="0"/>
              <a:t>Same with disabled employees- binary approach recommended – ie disabled vs non-disabled rather than by impairment (too difficult where multiple and where small </a:t>
            </a:r>
            <a:r>
              <a:rPr lang="en-GB" dirty="0" err="1"/>
              <a:t>no.s</a:t>
            </a:r>
            <a:r>
              <a:rPr lang="en-GB" dirty="0"/>
              <a:t>)</a:t>
            </a:r>
          </a:p>
          <a:p>
            <a:r>
              <a:rPr lang="en-GB" dirty="0"/>
              <a:t>EA definition of disability used and no obligation to self-report</a:t>
            </a:r>
          </a:p>
          <a:p>
            <a:r>
              <a:rPr lang="en-GB" dirty="0"/>
              <a:t>Action plans also proposed</a:t>
            </a:r>
          </a:p>
          <a:p>
            <a:r>
              <a:rPr lang="en-GB" dirty="0"/>
              <a:t>Additional reporting for public bodies (eg recruitment and retention and diffs by grade in relation to ethnicity)</a:t>
            </a:r>
          </a:p>
          <a:p>
            <a:r>
              <a:rPr lang="en-GB" dirty="0"/>
              <a:t>Enforcement by EHRC- name and shame, warning notice, do investigation and enforcement notice, can ultimately take court action which results in a fine if don’t comply</a:t>
            </a:r>
          </a:p>
        </p:txBody>
      </p:sp>
      <p:sp>
        <p:nvSpPr>
          <p:cNvPr id="4" name="Slide Number Placeholder 3"/>
          <p:cNvSpPr>
            <a:spLocks noGrp="1"/>
          </p:cNvSpPr>
          <p:nvPr>
            <p:ph type="sldNum" sz="quarter" idx="5"/>
          </p:nvPr>
        </p:nvSpPr>
        <p:spPr/>
        <p:txBody>
          <a:bodyPr/>
          <a:lstStyle/>
          <a:p>
            <a:fld id="{5729FB96-2955-4839-BD23-2D03E1D9BEFC}" type="slidenum">
              <a:rPr lang="en-GB" smtClean="0"/>
              <a:t>14</a:t>
            </a:fld>
            <a:endParaRPr lang="en-GB"/>
          </a:p>
        </p:txBody>
      </p:sp>
    </p:spTree>
    <p:extLst>
      <p:ext uri="{BB962C8B-B14F-4D97-AF65-F5344CB8AC3E}">
        <p14:creationId xmlns:p14="http://schemas.microsoft.com/office/powerpoint/2010/main" val="2097835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F1F1F"/>
                </a:solidFill>
                <a:effectLst/>
                <a:latin typeface="Source Sans Pro" panose="020B0503030403020204" pitchFamily="34" charset="0"/>
              </a:rPr>
              <a:t>On 7 April 2025, the Office for Equality and Opportunity (</a:t>
            </a:r>
            <a:r>
              <a:rPr lang="en-GB" b="0" i="0" dirty="0" err="1">
                <a:solidFill>
                  <a:srgbClr val="1F1F1F"/>
                </a:solidFill>
                <a:effectLst/>
                <a:latin typeface="Source Sans Pro" panose="020B0503030403020204" pitchFamily="34" charset="0"/>
              </a:rPr>
              <a:t>OEO</a:t>
            </a:r>
            <a:r>
              <a:rPr lang="en-GB" b="0" i="0" dirty="0">
                <a:solidFill>
                  <a:srgbClr val="1F1F1F"/>
                </a:solidFill>
                <a:effectLst/>
                <a:latin typeface="Source Sans Pro" panose="020B0503030403020204" pitchFamily="34" charset="0"/>
              </a:rPr>
              <a:t>) issued an equality law call for evidence – covers some areas in ERB and Race/Disability Bill</a:t>
            </a:r>
          </a:p>
          <a:p>
            <a:r>
              <a:rPr lang="en-GB" b="0" i="0" dirty="0">
                <a:solidFill>
                  <a:srgbClr val="1F1F1F"/>
                </a:solidFill>
                <a:effectLst/>
                <a:latin typeface="Source Sans Pro" panose="020B0503030403020204" pitchFamily="34" charset="0"/>
              </a:rPr>
              <a:t>evidence of the overall prevalence of race, disability and sex pay discrimination</a:t>
            </a:r>
          </a:p>
          <a:p>
            <a:r>
              <a:rPr lang="en-GB" dirty="0" err="1"/>
              <a:t>OEO</a:t>
            </a:r>
            <a:r>
              <a:rPr lang="en-GB" dirty="0"/>
              <a:t> notes that far fewer race or disability discrimination claims relating to contractual pay are brought than equal pay claims in relation to sex. </a:t>
            </a:r>
          </a:p>
          <a:p>
            <a:r>
              <a:rPr lang="en-GB" dirty="0"/>
              <a:t>Discrepancy could suggest that the equal pay regime offers a stronger form of redress than is available for those experiencing pay discrimination because of race or disability.</a:t>
            </a:r>
          </a:p>
          <a:p>
            <a:r>
              <a:rPr lang="en-GB" dirty="0"/>
              <a:t>views on the advantages and disadvantages of the equal pay scheme compared with the claims currently available for those bringing race and disability pay discrimination claims, </a:t>
            </a:r>
          </a:p>
          <a:p>
            <a:r>
              <a:rPr lang="en-GB" dirty="0"/>
              <a:t>any unintended consequences and how they could be addressed that could arise from expanding the equal pay regime to race and disability</a:t>
            </a:r>
          </a:p>
          <a:p>
            <a:r>
              <a:rPr lang="en-GB" dirty="0"/>
              <a:t>any changes that may be needed to the equal pay claims procedure and job evaluation schemes</a:t>
            </a:r>
          </a:p>
          <a:p>
            <a:r>
              <a:rPr lang="en-GB" dirty="0"/>
              <a:t>Also looking for views on pay transparency  - similar to new EU rules – eg</a:t>
            </a:r>
          </a:p>
          <a:p>
            <a:pPr marL="171450" indent="-171450">
              <a:buFont typeface="Arial" panose="020B0604020202020204" pitchFamily="34" charset="0"/>
              <a:buChar char="•"/>
            </a:pPr>
            <a:r>
              <a:rPr lang="en-GB" dirty="0"/>
              <a:t>Providing the specific salary or salary ranges of a job on the job advert or prior to interview.</a:t>
            </a:r>
          </a:p>
          <a:p>
            <a:pPr marL="171450" indent="-171450">
              <a:buFont typeface="Arial" panose="020B0604020202020204" pitchFamily="34" charset="0"/>
              <a:buChar char="•"/>
            </a:pPr>
            <a:r>
              <a:rPr lang="en-GB" dirty="0"/>
              <a:t>Not asking candidates their salary history.</a:t>
            </a:r>
          </a:p>
          <a:p>
            <a:pPr marL="171450" indent="-171450">
              <a:buFont typeface="Arial" panose="020B0604020202020204" pitchFamily="34" charset="0"/>
              <a:buChar char="•"/>
            </a:pPr>
            <a:r>
              <a:rPr lang="en-GB" dirty="0"/>
              <a:t>Publishing or providing employees with information on pay, pay structures and criteria for progression.</a:t>
            </a:r>
          </a:p>
          <a:p>
            <a:pPr marL="171450" indent="-171450">
              <a:buFont typeface="Arial" panose="020B0604020202020204" pitchFamily="34" charset="0"/>
              <a:buChar char="•"/>
            </a:pPr>
            <a:r>
              <a:rPr lang="en-GB" dirty="0"/>
              <a:t>Providing employees with information on their pay level and how their pay compares to those doing the same role or work of equal value.</a:t>
            </a:r>
          </a:p>
        </p:txBody>
      </p:sp>
      <p:sp>
        <p:nvSpPr>
          <p:cNvPr id="4" name="Slide Number Placeholder 3"/>
          <p:cNvSpPr>
            <a:spLocks noGrp="1"/>
          </p:cNvSpPr>
          <p:nvPr>
            <p:ph type="sldNum" sz="quarter" idx="5"/>
          </p:nvPr>
        </p:nvSpPr>
        <p:spPr/>
        <p:txBody>
          <a:bodyPr/>
          <a:lstStyle/>
          <a:p>
            <a:fld id="{5729FB96-2955-4839-BD23-2D03E1D9BEFC}" type="slidenum">
              <a:rPr lang="en-GB" smtClean="0"/>
              <a:t>15</a:t>
            </a:fld>
            <a:endParaRPr lang="en-GB"/>
          </a:p>
        </p:txBody>
      </p:sp>
    </p:spTree>
    <p:extLst>
      <p:ext uri="{BB962C8B-B14F-4D97-AF65-F5344CB8AC3E}">
        <p14:creationId xmlns:p14="http://schemas.microsoft.com/office/powerpoint/2010/main" val="4090434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Cabinet office has indicated that regs on reasonable steps to prevent sexual harassment will include sexual harassment action plan for 250+ to be published through GPG reporting portal (!)</a:t>
            </a:r>
          </a:p>
          <a:p>
            <a:endParaRPr lang="en-GB" dirty="0"/>
          </a:p>
          <a:p>
            <a:r>
              <a:rPr lang="en-GB" b="0" i="0" dirty="0">
                <a:solidFill>
                  <a:srgbClr val="1F1F1F"/>
                </a:solidFill>
                <a:effectLst/>
                <a:latin typeface="Source Sans Pro" panose="020B0503030403020204" pitchFamily="34" charset="0"/>
              </a:rPr>
              <a:t>The government has previously stated its intention to publish the draft Race and Disability Bill for consultation purposes in the current Parliamentary session for pre-legislative scrutiny. </a:t>
            </a:r>
          </a:p>
          <a:p>
            <a:r>
              <a:rPr lang="en-GB" b="0" i="0" dirty="0">
                <a:solidFill>
                  <a:srgbClr val="1F1F1F"/>
                </a:solidFill>
                <a:effectLst/>
                <a:latin typeface="Source Sans Pro" panose="020B0503030403020204" pitchFamily="34" charset="0"/>
              </a:rPr>
              <a:t>However, given the scope of the call for evidence and the open consultation on mandatory ethnicity and disability pay reporting, this seems an ambitious aim</a:t>
            </a:r>
            <a:endParaRPr lang="en-GB" dirty="0"/>
          </a:p>
        </p:txBody>
      </p:sp>
      <p:sp>
        <p:nvSpPr>
          <p:cNvPr id="4" name="Slide Number Placeholder 3"/>
          <p:cNvSpPr>
            <a:spLocks noGrp="1"/>
          </p:cNvSpPr>
          <p:nvPr>
            <p:ph type="sldNum" sz="quarter" idx="5"/>
          </p:nvPr>
        </p:nvSpPr>
        <p:spPr/>
        <p:txBody>
          <a:bodyPr/>
          <a:lstStyle/>
          <a:p>
            <a:fld id="{2DFC088F-195A-44F3-8B85-CFE9505B066C}" type="slidenum">
              <a:rPr lang="en-GB" smtClean="0"/>
              <a:t>16</a:t>
            </a:fld>
            <a:endParaRPr lang="en-GB"/>
          </a:p>
        </p:txBody>
      </p:sp>
    </p:spTree>
    <p:extLst>
      <p:ext uri="{BB962C8B-B14F-4D97-AF65-F5344CB8AC3E}">
        <p14:creationId xmlns:p14="http://schemas.microsoft.com/office/powerpoint/2010/main" val="2595415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303232"/>
                </a:solidFill>
                <a:effectLst/>
                <a:latin typeface="Graphik-Regular"/>
              </a:rPr>
              <a:t>One of the key steps for employers will be engaging with and building trust with employees around the sharing of sensitive personal data on ethnicity and disability. </a:t>
            </a:r>
          </a:p>
          <a:p>
            <a:r>
              <a:rPr lang="en-GB" b="0" i="0" dirty="0">
                <a:solidFill>
                  <a:srgbClr val="303232"/>
                </a:solidFill>
                <a:effectLst/>
                <a:latin typeface="Graphik-Regular"/>
              </a:rPr>
              <a:t>Employers will need to ensure that their data collection processes are transparent and secure, and that employees feel confident in disclosing their personal information. A strong communications plan could help to achieve this and increase response rates.</a:t>
            </a:r>
            <a:endParaRPr lang="en-GB" dirty="0"/>
          </a:p>
        </p:txBody>
      </p:sp>
      <p:sp>
        <p:nvSpPr>
          <p:cNvPr id="4" name="Slide Number Placeholder 3"/>
          <p:cNvSpPr>
            <a:spLocks noGrp="1"/>
          </p:cNvSpPr>
          <p:nvPr>
            <p:ph type="sldNum" sz="quarter" idx="5"/>
          </p:nvPr>
        </p:nvSpPr>
        <p:spPr/>
        <p:txBody>
          <a:bodyPr/>
          <a:lstStyle/>
          <a:p>
            <a:fld id="{5729FB96-2955-4839-BD23-2D03E1D9BEFC}" type="slidenum">
              <a:rPr lang="en-GB" smtClean="0"/>
              <a:t>17</a:t>
            </a:fld>
            <a:endParaRPr lang="en-GB"/>
          </a:p>
        </p:txBody>
      </p:sp>
    </p:spTree>
    <p:extLst>
      <p:ext uri="{BB962C8B-B14F-4D97-AF65-F5344CB8AC3E}">
        <p14:creationId xmlns:p14="http://schemas.microsoft.com/office/powerpoint/2010/main" val="26468418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5.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Main">
    <p:spTree>
      <p:nvGrpSpPr>
        <p:cNvPr id="1" name=""/>
        <p:cNvGrpSpPr/>
        <p:nvPr/>
      </p:nvGrpSpPr>
      <p:grpSpPr>
        <a:xfrm>
          <a:off x="0" y="0"/>
          <a:ext cx="0" cy="0"/>
          <a:chOff x="0" y="0"/>
          <a:chExt cx="0" cy="0"/>
        </a:xfrm>
      </p:grpSpPr>
      <p:pic>
        <p:nvPicPr>
          <p:cNvPr id="6" name="Picture 5" descr="A colorful background with a curved line&#10;&#10;Description automatically generated with medium confidence">
            <a:extLst>
              <a:ext uri="{FF2B5EF4-FFF2-40B4-BE49-F238E27FC236}">
                <a16:creationId xmlns:a16="http://schemas.microsoft.com/office/drawing/2014/main" id="{ED8BB82C-189C-521B-2FBF-8A5A9709230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add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50136285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Six">
    <p:spTree>
      <p:nvGrpSpPr>
        <p:cNvPr id="1" name=""/>
        <p:cNvGrpSpPr/>
        <p:nvPr/>
      </p:nvGrpSpPr>
      <p:grpSpPr>
        <a:xfrm>
          <a:off x="0" y="0"/>
          <a:ext cx="0" cy="0"/>
          <a:chOff x="0" y="0"/>
          <a:chExt cx="0" cy="0"/>
        </a:xfrm>
      </p:grpSpPr>
      <p:pic>
        <p:nvPicPr>
          <p:cNvPr id="8" name="Picture 7" descr="A blue and pink background&#10;&#10;Description automatically generated">
            <a:extLst>
              <a:ext uri="{FF2B5EF4-FFF2-40B4-BE49-F238E27FC236}">
                <a16:creationId xmlns:a16="http://schemas.microsoft.com/office/drawing/2014/main" id="{51C3E9B2-BE69-2060-FC75-74CD8F8B3BA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2" name="Title 1">
            <a:extLst>
              <a:ext uri="{FF2B5EF4-FFF2-40B4-BE49-F238E27FC236}">
                <a16:creationId xmlns:a16="http://schemas.microsoft.com/office/drawing/2014/main" id="{6F251FA2-793E-6082-BC50-A00F1DEDF609}"/>
              </a:ext>
            </a:extLst>
          </p:cNvPr>
          <p:cNvSpPr>
            <a:spLocks noGrp="1"/>
          </p:cNvSpPr>
          <p:nvPr>
            <p:ph type="title" hasCustomPrompt="1"/>
          </p:nvPr>
        </p:nvSpPr>
        <p:spPr>
          <a:xfrm>
            <a:off x="838200" y="365125"/>
            <a:ext cx="10515600" cy="1325563"/>
          </a:xfrm>
        </p:spPr>
        <p:txBody>
          <a:bodyPr/>
          <a:lstStyle>
            <a:lvl1pPr>
              <a:defRPr>
                <a:latin typeface="Didot" panose="02000503000000020003" pitchFamily="2" charset="-79"/>
                <a:cs typeface="Didot" panose="02000503000000020003" pitchFamily="2" charset="-79"/>
              </a:defRPr>
            </a:lvl1pPr>
          </a:lstStyle>
          <a:p>
            <a:r>
              <a:rPr lang="en-GB" dirty="0"/>
              <a:t>Meet the team</a:t>
            </a:r>
            <a:endParaRPr lang="en-US" dirty="0"/>
          </a:p>
        </p:txBody>
      </p:sp>
      <p:sp>
        <p:nvSpPr>
          <p:cNvPr id="3" name="Picture Placeholder 5">
            <a:extLst>
              <a:ext uri="{FF2B5EF4-FFF2-40B4-BE49-F238E27FC236}">
                <a16:creationId xmlns:a16="http://schemas.microsoft.com/office/drawing/2014/main" id="{B92289E5-93E1-B758-C70F-3926AD986112}"/>
              </a:ext>
            </a:extLst>
          </p:cNvPr>
          <p:cNvSpPr>
            <a:spLocks noGrp="1"/>
          </p:cNvSpPr>
          <p:nvPr>
            <p:ph type="pic" sz="quarter" idx="10"/>
          </p:nvPr>
        </p:nvSpPr>
        <p:spPr>
          <a:xfrm>
            <a:off x="899171" y="2410041"/>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4" name="Picture Placeholder 5">
            <a:extLst>
              <a:ext uri="{FF2B5EF4-FFF2-40B4-BE49-F238E27FC236}">
                <a16:creationId xmlns:a16="http://schemas.microsoft.com/office/drawing/2014/main" id="{66F1641F-0E2E-753B-4BE8-D0372AC64B40}"/>
              </a:ext>
            </a:extLst>
          </p:cNvPr>
          <p:cNvSpPr>
            <a:spLocks noGrp="1"/>
          </p:cNvSpPr>
          <p:nvPr>
            <p:ph type="pic" sz="quarter" idx="11"/>
          </p:nvPr>
        </p:nvSpPr>
        <p:spPr>
          <a:xfrm>
            <a:off x="2691771" y="2410042"/>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23" name="Picture Placeholder 5">
            <a:extLst>
              <a:ext uri="{FF2B5EF4-FFF2-40B4-BE49-F238E27FC236}">
                <a16:creationId xmlns:a16="http://schemas.microsoft.com/office/drawing/2014/main" id="{99F8548E-F97E-2A59-DBFB-3319AC2BDDA4}"/>
              </a:ext>
            </a:extLst>
          </p:cNvPr>
          <p:cNvSpPr>
            <a:spLocks noGrp="1"/>
          </p:cNvSpPr>
          <p:nvPr>
            <p:ph type="pic" sz="quarter" idx="12"/>
          </p:nvPr>
        </p:nvSpPr>
        <p:spPr>
          <a:xfrm>
            <a:off x="4486550" y="2397705"/>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24" name="Picture Placeholder 5">
            <a:extLst>
              <a:ext uri="{FF2B5EF4-FFF2-40B4-BE49-F238E27FC236}">
                <a16:creationId xmlns:a16="http://schemas.microsoft.com/office/drawing/2014/main" id="{F409A484-B384-D02E-58D0-E1F0C337783C}"/>
              </a:ext>
            </a:extLst>
          </p:cNvPr>
          <p:cNvSpPr>
            <a:spLocks noGrp="1"/>
          </p:cNvSpPr>
          <p:nvPr>
            <p:ph type="pic" sz="quarter" idx="13"/>
          </p:nvPr>
        </p:nvSpPr>
        <p:spPr>
          <a:xfrm>
            <a:off x="6279970" y="2399883"/>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25" name="Picture Placeholder 5">
            <a:extLst>
              <a:ext uri="{FF2B5EF4-FFF2-40B4-BE49-F238E27FC236}">
                <a16:creationId xmlns:a16="http://schemas.microsoft.com/office/drawing/2014/main" id="{6A66F250-37C0-EFF7-70B7-FAA4A307C747}"/>
              </a:ext>
            </a:extLst>
          </p:cNvPr>
          <p:cNvSpPr>
            <a:spLocks noGrp="1"/>
          </p:cNvSpPr>
          <p:nvPr>
            <p:ph type="pic" sz="quarter" idx="14"/>
          </p:nvPr>
        </p:nvSpPr>
        <p:spPr>
          <a:xfrm>
            <a:off x="8076109" y="2397705"/>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26" name="Picture Placeholder 5">
            <a:extLst>
              <a:ext uri="{FF2B5EF4-FFF2-40B4-BE49-F238E27FC236}">
                <a16:creationId xmlns:a16="http://schemas.microsoft.com/office/drawing/2014/main" id="{28231FD2-9529-64C3-B86A-6FEBC318D9F6}"/>
              </a:ext>
            </a:extLst>
          </p:cNvPr>
          <p:cNvSpPr>
            <a:spLocks noGrp="1"/>
          </p:cNvSpPr>
          <p:nvPr>
            <p:ph type="pic" sz="quarter" idx="15"/>
          </p:nvPr>
        </p:nvSpPr>
        <p:spPr>
          <a:xfrm>
            <a:off x="9879874" y="2416573"/>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FontTx/>
              <a:buNone/>
              <a:defRPr sz="1200"/>
            </a:lvl1pPr>
          </a:lstStyle>
          <a:p>
            <a:r>
              <a:rPr lang="en-US"/>
              <a:t>Click icon to add picture</a:t>
            </a:r>
            <a:endParaRPr lang="en-US" dirty="0"/>
          </a:p>
        </p:txBody>
      </p:sp>
      <p:sp>
        <p:nvSpPr>
          <p:cNvPr id="27" name="Text Placeholder 17">
            <a:extLst>
              <a:ext uri="{FF2B5EF4-FFF2-40B4-BE49-F238E27FC236}">
                <a16:creationId xmlns:a16="http://schemas.microsoft.com/office/drawing/2014/main" id="{50A823BD-0D80-4B68-929D-77D7FAE33666}"/>
              </a:ext>
            </a:extLst>
          </p:cNvPr>
          <p:cNvSpPr>
            <a:spLocks noGrp="1"/>
          </p:cNvSpPr>
          <p:nvPr>
            <p:ph type="body" sz="quarter" idx="16" hasCustomPrompt="1"/>
          </p:nvPr>
        </p:nvSpPr>
        <p:spPr>
          <a:xfrm>
            <a:off x="899173"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28" name="Text Placeholder 17">
            <a:extLst>
              <a:ext uri="{FF2B5EF4-FFF2-40B4-BE49-F238E27FC236}">
                <a16:creationId xmlns:a16="http://schemas.microsoft.com/office/drawing/2014/main" id="{DA9B6AD3-FD94-637B-BC9A-B29AC5BFF97A}"/>
              </a:ext>
            </a:extLst>
          </p:cNvPr>
          <p:cNvSpPr>
            <a:spLocks noGrp="1"/>
          </p:cNvSpPr>
          <p:nvPr>
            <p:ph type="body" sz="quarter" idx="17" hasCustomPrompt="1"/>
          </p:nvPr>
        </p:nvSpPr>
        <p:spPr>
          <a:xfrm>
            <a:off x="899172"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29" name="Text Placeholder 17">
            <a:extLst>
              <a:ext uri="{FF2B5EF4-FFF2-40B4-BE49-F238E27FC236}">
                <a16:creationId xmlns:a16="http://schemas.microsoft.com/office/drawing/2014/main" id="{7CFA07F9-1613-0FDE-37DE-F31D38201E29}"/>
              </a:ext>
            </a:extLst>
          </p:cNvPr>
          <p:cNvSpPr>
            <a:spLocks noGrp="1"/>
          </p:cNvSpPr>
          <p:nvPr>
            <p:ph type="body" sz="quarter" idx="18" hasCustomPrompt="1"/>
          </p:nvPr>
        </p:nvSpPr>
        <p:spPr>
          <a:xfrm>
            <a:off x="899171"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0" name="Text Placeholder 17">
            <a:extLst>
              <a:ext uri="{FF2B5EF4-FFF2-40B4-BE49-F238E27FC236}">
                <a16:creationId xmlns:a16="http://schemas.microsoft.com/office/drawing/2014/main" id="{B60C2264-7040-1194-39A5-AFD1B1EEEBFF}"/>
              </a:ext>
            </a:extLst>
          </p:cNvPr>
          <p:cNvSpPr>
            <a:spLocks noGrp="1"/>
          </p:cNvSpPr>
          <p:nvPr>
            <p:ph type="body" sz="quarter" idx="19" hasCustomPrompt="1"/>
          </p:nvPr>
        </p:nvSpPr>
        <p:spPr>
          <a:xfrm>
            <a:off x="2691773"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31" name="Text Placeholder 17">
            <a:extLst>
              <a:ext uri="{FF2B5EF4-FFF2-40B4-BE49-F238E27FC236}">
                <a16:creationId xmlns:a16="http://schemas.microsoft.com/office/drawing/2014/main" id="{BD5D3986-DC2A-657B-8152-D58976C7B66B}"/>
              </a:ext>
            </a:extLst>
          </p:cNvPr>
          <p:cNvSpPr>
            <a:spLocks noGrp="1"/>
          </p:cNvSpPr>
          <p:nvPr>
            <p:ph type="body" sz="quarter" idx="20" hasCustomPrompt="1"/>
          </p:nvPr>
        </p:nvSpPr>
        <p:spPr>
          <a:xfrm>
            <a:off x="2691772"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32" name="Text Placeholder 17">
            <a:extLst>
              <a:ext uri="{FF2B5EF4-FFF2-40B4-BE49-F238E27FC236}">
                <a16:creationId xmlns:a16="http://schemas.microsoft.com/office/drawing/2014/main" id="{F2380EBD-3D45-5BEB-CDD8-CC01C175652F}"/>
              </a:ext>
            </a:extLst>
          </p:cNvPr>
          <p:cNvSpPr>
            <a:spLocks noGrp="1"/>
          </p:cNvSpPr>
          <p:nvPr>
            <p:ph type="body" sz="quarter" idx="21" hasCustomPrompt="1"/>
          </p:nvPr>
        </p:nvSpPr>
        <p:spPr>
          <a:xfrm>
            <a:off x="2691771"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3" name="Text Placeholder 17">
            <a:extLst>
              <a:ext uri="{FF2B5EF4-FFF2-40B4-BE49-F238E27FC236}">
                <a16:creationId xmlns:a16="http://schemas.microsoft.com/office/drawing/2014/main" id="{6CBE945B-DB88-FEE9-746E-56EA73390466}"/>
              </a:ext>
            </a:extLst>
          </p:cNvPr>
          <p:cNvSpPr>
            <a:spLocks noGrp="1"/>
          </p:cNvSpPr>
          <p:nvPr>
            <p:ph type="body" sz="quarter" idx="22" hasCustomPrompt="1"/>
          </p:nvPr>
        </p:nvSpPr>
        <p:spPr>
          <a:xfrm>
            <a:off x="4486552"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34" name="Text Placeholder 17">
            <a:extLst>
              <a:ext uri="{FF2B5EF4-FFF2-40B4-BE49-F238E27FC236}">
                <a16:creationId xmlns:a16="http://schemas.microsoft.com/office/drawing/2014/main" id="{BB3F26F0-30EC-7E57-DF6A-BDA0D510C1EE}"/>
              </a:ext>
            </a:extLst>
          </p:cNvPr>
          <p:cNvSpPr>
            <a:spLocks noGrp="1"/>
          </p:cNvSpPr>
          <p:nvPr>
            <p:ph type="body" sz="quarter" idx="23" hasCustomPrompt="1"/>
          </p:nvPr>
        </p:nvSpPr>
        <p:spPr>
          <a:xfrm>
            <a:off x="4486551"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35" name="Text Placeholder 17">
            <a:extLst>
              <a:ext uri="{FF2B5EF4-FFF2-40B4-BE49-F238E27FC236}">
                <a16:creationId xmlns:a16="http://schemas.microsoft.com/office/drawing/2014/main" id="{360C95B9-7E34-C1DF-6E2E-7312F6AA676C}"/>
              </a:ext>
            </a:extLst>
          </p:cNvPr>
          <p:cNvSpPr>
            <a:spLocks noGrp="1"/>
          </p:cNvSpPr>
          <p:nvPr>
            <p:ph type="body" sz="quarter" idx="24" hasCustomPrompt="1"/>
          </p:nvPr>
        </p:nvSpPr>
        <p:spPr>
          <a:xfrm>
            <a:off x="4486550"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6" name="Text Placeholder 17">
            <a:extLst>
              <a:ext uri="{FF2B5EF4-FFF2-40B4-BE49-F238E27FC236}">
                <a16:creationId xmlns:a16="http://schemas.microsoft.com/office/drawing/2014/main" id="{9D72AAFC-23C2-AE99-3DC0-D2B326AA2A11}"/>
              </a:ext>
            </a:extLst>
          </p:cNvPr>
          <p:cNvSpPr>
            <a:spLocks noGrp="1"/>
          </p:cNvSpPr>
          <p:nvPr>
            <p:ph type="body" sz="quarter" idx="25" hasCustomPrompt="1"/>
          </p:nvPr>
        </p:nvSpPr>
        <p:spPr>
          <a:xfrm>
            <a:off x="6279972"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37" name="Text Placeholder 17">
            <a:extLst>
              <a:ext uri="{FF2B5EF4-FFF2-40B4-BE49-F238E27FC236}">
                <a16:creationId xmlns:a16="http://schemas.microsoft.com/office/drawing/2014/main" id="{6F8EA87B-AE28-0931-AC28-C7D8E2529941}"/>
              </a:ext>
            </a:extLst>
          </p:cNvPr>
          <p:cNvSpPr>
            <a:spLocks noGrp="1"/>
          </p:cNvSpPr>
          <p:nvPr>
            <p:ph type="body" sz="quarter" idx="26" hasCustomPrompt="1"/>
          </p:nvPr>
        </p:nvSpPr>
        <p:spPr>
          <a:xfrm>
            <a:off x="6279971"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38" name="Text Placeholder 17">
            <a:extLst>
              <a:ext uri="{FF2B5EF4-FFF2-40B4-BE49-F238E27FC236}">
                <a16:creationId xmlns:a16="http://schemas.microsoft.com/office/drawing/2014/main" id="{33D7ABC0-6339-7A7C-F3C5-3BEB24A3B1A8}"/>
              </a:ext>
            </a:extLst>
          </p:cNvPr>
          <p:cNvSpPr>
            <a:spLocks noGrp="1"/>
          </p:cNvSpPr>
          <p:nvPr>
            <p:ph type="body" sz="quarter" idx="27" hasCustomPrompt="1"/>
          </p:nvPr>
        </p:nvSpPr>
        <p:spPr>
          <a:xfrm>
            <a:off x="6279970"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9" name="Text Placeholder 17">
            <a:extLst>
              <a:ext uri="{FF2B5EF4-FFF2-40B4-BE49-F238E27FC236}">
                <a16:creationId xmlns:a16="http://schemas.microsoft.com/office/drawing/2014/main" id="{6FEB787F-A3CC-3020-03E7-264B41A760C7}"/>
              </a:ext>
            </a:extLst>
          </p:cNvPr>
          <p:cNvSpPr>
            <a:spLocks noGrp="1"/>
          </p:cNvSpPr>
          <p:nvPr>
            <p:ph type="body" sz="quarter" idx="28" hasCustomPrompt="1"/>
          </p:nvPr>
        </p:nvSpPr>
        <p:spPr>
          <a:xfrm>
            <a:off x="8076111"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40" name="Text Placeholder 17">
            <a:extLst>
              <a:ext uri="{FF2B5EF4-FFF2-40B4-BE49-F238E27FC236}">
                <a16:creationId xmlns:a16="http://schemas.microsoft.com/office/drawing/2014/main" id="{814F84A0-9EAA-FC2A-57F9-A062974396C5}"/>
              </a:ext>
            </a:extLst>
          </p:cNvPr>
          <p:cNvSpPr>
            <a:spLocks noGrp="1"/>
          </p:cNvSpPr>
          <p:nvPr>
            <p:ph type="body" sz="quarter" idx="29" hasCustomPrompt="1"/>
          </p:nvPr>
        </p:nvSpPr>
        <p:spPr>
          <a:xfrm>
            <a:off x="8076110"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41" name="Text Placeholder 17">
            <a:extLst>
              <a:ext uri="{FF2B5EF4-FFF2-40B4-BE49-F238E27FC236}">
                <a16:creationId xmlns:a16="http://schemas.microsoft.com/office/drawing/2014/main" id="{DE90FF08-0B14-C06A-4893-EC1FC548C650}"/>
              </a:ext>
            </a:extLst>
          </p:cNvPr>
          <p:cNvSpPr>
            <a:spLocks noGrp="1"/>
          </p:cNvSpPr>
          <p:nvPr>
            <p:ph type="body" sz="quarter" idx="30" hasCustomPrompt="1"/>
          </p:nvPr>
        </p:nvSpPr>
        <p:spPr>
          <a:xfrm>
            <a:off x="8076109"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42" name="Text Placeholder 17">
            <a:extLst>
              <a:ext uri="{FF2B5EF4-FFF2-40B4-BE49-F238E27FC236}">
                <a16:creationId xmlns:a16="http://schemas.microsoft.com/office/drawing/2014/main" id="{C792E905-CCF9-595F-D987-2E977C218584}"/>
              </a:ext>
            </a:extLst>
          </p:cNvPr>
          <p:cNvSpPr>
            <a:spLocks noGrp="1"/>
          </p:cNvSpPr>
          <p:nvPr>
            <p:ph type="body" sz="quarter" idx="31" hasCustomPrompt="1"/>
          </p:nvPr>
        </p:nvSpPr>
        <p:spPr>
          <a:xfrm>
            <a:off x="9879876" y="4184187"/>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43" name="Text Placeholder 17">
            <a:extLst>
              <a:ext uri="{FF2B5EF4-FFF2-40B4-BE49-F238E27FC236}">
                <a16:creationId xmlns:a16="http://schemas.microsoft.com/office/drawing/2014/main" id="{5B5BED72-1C12-C36B-BDDE-7BFA74BC30FF}"/>
              </a:ext>
            </a:extLst>
          </p:cNvPr>
          <p:cNvSpPr>
            <a:spLocks noGrp="1"/>
          </p:cNvSpPr>
          <p:nvPr>
            <p:ph type="body" sz="quarter" idx="32" hasCustomPrompt="1"/>
          </p:nvPr>
        </p:nvSpPr>
        <p:spPr>
          <a:xfrm>
            <a:off x="9879875" y="4393193"/>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44" name="Text Placeholder 17">
            <a:extLst>
              <a:ext uri="{FF2B5EF4-FFF2-40B4-BE49-F238E27FC236}">
                <a16:creationId xmlns:a16="http://schemas.microsoft.com/office/drawing/2014/main" id="{E8781925-6BA1-308D-AC5D-C4347A558B3D}"/>
              </a:ext>
            </a:extLst>
          </p:cNvPr>
          <p:cNvSpPr>
            <a:spLocks noGrp="1"/>
          </p:cNvSpPr>
          <p:nvPr>
            <p:ph type="body" sz="quarter" idx="33" hasCustomPrompt="1"/>
          </p:nvPr>
        </p:nvSpPr>
        <p:spPr>
          <a:xfrm>
            <a:off x="9879874" y="4680576"/>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Tree>
    <p:extLst>
      <p:ext uri="{BB962C8B-B14F-4D97-AF65-F5344CB8AC3E}">
        <p14:creationId xmlns:p14="http://schemas.microsoft.com/office/powerpoint/2010/main" val="374315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eal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E31DBF6-6D03-4A1F-CB20-7BF11A41F95D}"/>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7" name="Text Placeholder 17">
            <a:extLst>
              <a:ext uri="{FF2B5EF4-FFF2-40B4-BE49-F238E27FC236}">
                <a16:creationId xmlns:a16="http://schemas.microsoft.com/office/drawing/2014/main" id="{C4746C7B-438F-8CA7-D98E-A2DBD3B6687B}"/>
              </a:ext>
            </a:extLst>
          </p:cNvPr>
          <p:cNvSpPr>
            <a:spLocks noGrp="1"/>
          </p:cNvSpPr>
          <p:nvPr>
            <p:ph type="body" sz="quarter" idx="18" hasCustomPrompt="1"/>
          </p:nvPr>
        </p:nvSpPr>
        <p:spPr>
          <a:xfrm>
            <a:off x="838202" y="3709352"/>
            <a:ext cx="2923572" cy="2234247"/>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Details</a:t>
            </a:r>
          </a:p>
        </p:txBody>
      </p:sp>
      <p:sp>
        <p:nvSpPr>
          <p:cNvPr id="8" name="Title 1">
            <a:extLst>
              <a:ext uri="{FF2B5EF4-FFF2-40B4-BE49-F238E27FC236}">
                <a16:creationId xmlns:a16="http://schemas.microsoft.com/office/drawing/2014/main" id="{41CA7172-BD83-3D02-5D18-772EDBAA99B7}"/>
              </a:ext>
            </a:extLst>
          </p:cNvPr>
          <p:cNvSpPr>
            <a:spLocks noGrp="1"/>
          </p:cNvSpPr>
          <p:nvPr>
            <p:ph type="title" hasCustomPrompt="1"/>
          </p:nvPr>
        </p:nvSpPr>
        <p:spPr>
          <a:xfrm>
            <a:off x="838200" y="365125"/>
            <a:ext cx="10515600" cy="1325563"/>
          </a:xfrm>
        </p:spPr>
        <p:txBody>
          <a:bodyPr/>
          <a:lstStyle>
            <a:lvl1pPr>
              <a:defRPr>
                <a:latin typeface="Didot" panose="02000503000000020003" pitchFamily="2" charset="-79"/>
                <a:cs typeface="Didot" panose="02000503000000020003" pitchFamily="2" charset="-79"/>
              </a:defRPr>
            </a:lvl1pPr>
          </a:lstStyle>
          <a:p>
            <a:r>
              <a:rPr lang="en-GB" dirty="0"/>
              <a:t>Deals</a:t>
            </a:r>
            <a:endParaRPr lang="en-US" dirty="0"/>
          </a:p>
        </p:txBody>
      </p:sp>
      <p:sp>
        <p:nvSpPr>
          <p:cNvPr id="9" name="Text Placeholder 17">
            <a:extLst>
              <a:ext uri="{FF2B5EF4-FFF2-40B4-BE49-F238E27FC236}">
                <a16:creationId xmlns:a16="http://schemas.microsoft.com/office/drawing/2014/main" id="{1278BF35-40FC-CCBA-EA1E-58173B8E7FFF}"/>
              </a:ext>
            </a:extLst>
          </p:cNvPr>
          <p:cNvSpPr>
            <a:spLocks noGrp="1"/>
          </p:cNvSpPr>
          <p:nvPr>
            <p:ph type="body" sz="quarter" idx="19" hasCustomPrompt="1"/>
          </p:nvPr>
        </p:nvSpPr>
        <p:spPr>
          <a:xfrm>
            <a:off x="4634215" y="3429000"/>
            <a:ext cx="2923572" cy="196169"/>
          </a:xfrm>
        </p:spPr>
        <p:txBody>
          <a:bodyPr>
            <a:noAutofit/>
          </a:bodyPr>
          <a:lstStyle>
            <a:lvl1pPr marL="0" indent="0" algn="l">
              <a:buNone/>
              <a:defRPr sz="1200" i="0"/>
            </a:lvl1pPr>
            <a:lvl2pPr marL="457200" indent="0">
              <a:buNone/>
              <a:defRPr sz="1000"/>
            </a:lvl2pPr>
            <a:lvl3pPr>
              <a:defRPr sz="1000"/>
            </a:lvl3pPr>
            <a:lvl4pPr>
              <a:defRPr sz="1000"/>
            </a:lvl4pPr>
            <a:lvl5pPr>
              <a:defRPr sz="1000"/>
            </a:lvl5pPr>
          </a:lstStyle>
          <a:p>
            <a:pPr lvl="0"/>
            <a:r>
              <a:rPr lang="en-GB" dirty="0"/>
              <a:t>Client Name</a:t>
            </a:r>
          </a:p>
        </p:txBody>
      </p:sp>
      <p:sp>
        <p:nvSpPr>
          <p:cNvPr id="10" name="Text Placeholder 17">
            <a:extLst>
              <a:ext uri="{FF2B5EF4-FFF2-40B4-BE49-F238E27FC236}">
                <a16:creationId xmlns:a16="http://schemas.microsoft.com/office/drawing/2014/main" id="{140E06C5-BC49-3522-33E2-54B46FB9726C}"/>
              </a:ext>
            </a:extLst>
          </p:cNvPr>
          <p:cNvSpPr>
            <a:spLocks noGrp="1"/>
          </p:cNvSpPr>
          <p:nvPr>
            <p:ph type="body" sz="quarter" idx="20" hasCustomPrompt="1"/>
          </p:nvPr>
        </p:nvSpPr>
        <p:spPr>
          <a:xfrm>
            <a:off x="4634215" y="3709352"/>
            <a:ext cx="2923572" cy="2234247"/>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Details</a:t>
            </a:r>
          </a:p>
        </p:txBody>
      </p:sp>
      <p:sp>
        <p:nvSpPr>
          <p:cNvPr id="11" name="Text Placeholder 17">
            <a:extLst>
              <a:ext uri="{FF2B5EF4-FFF2-40B4-BE49-F238E27FC236}">
                <a16:creationId xmlns:a16="http://schemas.microsoft.com/office/drawing/2014/main" id="{BF5951BC-AF35-1689-9487-6D540DDC42DB}"/>
              </a:ext>
            </a:extLst>
          </p:cNvPr>
          <p:cNvSpPr>
            <a:spLocks noGrp="1"/>
          </p:cNvSpPr>
          <p:nvPr>
            <p:ph type="body" sz="quarter" idx="21" hasCustomPrompt="1"/>
          </p:nvPr>
        </p:nvSpPr>
        <p:spPr>
          <a:xfrm>
            <a:off x="8430234" y="3429000"/>
            <a:ext cx="2923572" cy="196169"/>
          </a:xfrm>
        </p:spPr>
        <p:txBody>
          <a:bodyPr>
            <a:noAutofit/>
          </a:bodyPr>
          <a:lstStyle>
            <a:lvl1pPr marL="0" indent="0" algn="l">
              <a:buNone/>
              <a:defRPr sz="1200" i="0"/>
            </a:lvl1pPr>
            <a:lvl2pPr marL="457200" indent="0">
              <a:buNone/>
              <a:defRPr sz="1000"/>
            </a:lvl2pPr>
            <a:lvl3pPr>
              <a:defRPr sz="1000"/>
            </a:lvl3pPr>
            <a:lvl4pPr>
              <a:defRPr sz="1000"/>
            </a:lvl4pPr>
            <a:lvl5pPr>
              <a:defRPr sz="1000"/>
            </a:lvl5pPr>
          </a:lstStyle>
          <a:p>
            <a:pPr lvl="0"/>
            <a:r>
              <a:rPr lang="en-GB" dirty="0"/>
              <a:t>Client Name</a:t>
            </a:r>
          </a:p>
        </p:txBody>
      </p:sp>
      <p:sp>
        <p:nvSpPr>
          <p:cNvPr id="12" name="Text Placeholder 17">
            <a:extLst>
              <a:ext uri="{FF2B5EF4-FFF2-40B4-BE49-F238E27FC236}">
                <a16:creationId xmlns:a16="http://schemas.microsoft.com/office/drawing/2014/main" id="{74F84E4F-E3F3-21E3-EF2C-2E4F8F346F96}"/>
              </a:ext>
            </a:extLst>
          </p:cNvPr>
          <p:cNvSpPr>
            <a:spLocks noGrp="1"/>
          </p:cNvSpPr>
          <p:nvPr>
            <p:ph type="body" sz="quarter" idx="22" hasCustomPrompt="1"/>
          </p:nvPr>
        </p:nvSpPr>
        <p:spPr>
          <a:xfrm>
            <a:off x="8430232" y="3709352"/>
            <a:ext cx="2923572" cy="2234247"/>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Details</a:t>
            </a:r>
          </a:p>
        </p:txBody>
      </p:sp>
      <p:sp>
        <p:nvSpPr>
          <p:cNvPr id="22" name="Text Placeholder 17">
            <a:extLst>
              <a:ext uri="{FF2B5EF4-FFF2-40B4-BE49-F238E27FC236}">
                <a16:creationId xmlns:a16="http://schemas.microsoft.com/office/drawing/2014/main" id="{F068B7B6-4F15-1582-9A93-FED3D9F4D401}"/>
              </a:ext>
            </a:extLst>
          </p:cNvPr>
          <p:cNvSpPr>
            <a:spLocks noGrp="1"/>
          </p:cNvSpPr>
          <p:nvPr>
            <p:ph type="body" sz="quarter" idx="25" hasCustomPrompt="1"/>
          </p:nvPr>
        </p:nvSpPr>
        <p:spPr>
          <a:xfrm>
            <a:off x="838200" y="3427686"/>
            <a:ext cx="2923572" cy="196169"/>
          </a:xfrm>
        </p:spPr>
        <p:txBody>
          <a:bodyPr>
            <a:noAutofit/>
          </a:bodyPr>
          <a:lstStyle>
            <a:lvl1pPr marL="0" indent="0" algn="l">
              <a:buNone/>
              <a:defRPr sz="1200" i="0"/>
            </a:lvl1pPr>
            <a:lvl2pPr marL="457200" indent="0">
              <a:buNone/>
              <a:defRPr sz="1000"/>
            </a:lvl2pPr>
            <a:lvl3pPr>
              <a:defRPr sz="1000"/>
            </a:lvl3pPr>
            <a:lvl4pPr>
              <a:defRPr sz="1000"/>
            </a:lvl4pPr>
            <a:lvl5pPr>
              <a:defRPr sz="1000"/>
            </a:lvl5pPr>
          </a:lstStyle>
          <a:p>
            <a:pPr lvl="0"/>
            <a:r>
              <a:rPr lang="en-GB" dirty="0"/>
              <a:t>Client Name</a:t>
            </a:r>
          </a:p>
        </p:txBody>
      </p:sp>
      <p:sp>
        <p:nvSpPr>
          <p:cNvPr id="24" name="Picture Placeholder 23">
            <a:extLst>
              <a:ext uri="{FF2B5EF4-FFF2-40B4-BE49-F238E27FC236}">
                <a16:creationId xmlns:a16="http://schemas.microsoft.com/office/drawing/2014/main" id="{C30AE2A0-01BE-AAA3-B092-DC68574C2F5B}"/>
              </a:ext>
            </a:extLst>
          </p:cNvPr>
          <p:cNvSpPr>
            <a:spLocks noGrp="1"/>
          </p:cNvSpPr>
          <p:nvPr>
            <p:ph type="pic" sz="quarter" idx="26" hasCustomPrompt="1"/>
          </p:nvPr>
        </p:nvSpPr>
        <p:spPr>
          <a:xfrm>
            <a:off x="838200" y="2797400"/>
            <a:ext cx="1511462" cy="509567"/>
          </a:xfrm>
          <a:pattFill prst="ltUpDiag">
            <a:fgClr>
              <a:schemeClr val="bg1">
                <a:lumMod val="95000"/>
              </a:schemeClr>
            </a:fgClr>
            <a:bgClr>
              <a:schemeClr val="bg1"/>
            </a:bgClr>
          </a:pattFill>
        </p:spPr>
        <p:txBody>
          <a:bodyPr>
            <a:normAutofit/>
          </a:bodyPr>
          <a:lstStyle>
            <a:lvl1pPr marL="0" indent="0">
              <a:buNone/>
              <a:defRPr sz="1050" i="1"/>
            </a:lvl1pPr>
          </a:lstStyle>
          <a:p>
            <a:r>
              <a:rPr lang="en-US" dirty="0"/>
              <a:t>Insert B&amp;W Client Logo</a:t>
            </a:r>
          </a:p>
        </p:txBody>
      </p:sp>
      <p:sp>
        <p:nvSpPr>
          <p:cNvPr id="25" name="Picture Placeholder 23">
            <a:extLst>
              <a:ext uri="{FF2B5EF4-FFF2-40B4-BE49-F238E27FC236}">
                <a16:creationId xmlns:a16="http://schemas.microsoft.com/office/drawing/2014/main" id="{1BB5A942-B12C-1BCA-4149-BFCFE906BE53}"/>
              </a:ext>
            </a:extLst>
          </p:cNvPr>
          <p:cNvSpPr>
            <a:spLocks noGrp="1"/>
          </p:cNvSpPr>
          <p:nvPr>
            <p:ph type="pic" sz="quarter" idx="27" hasCustomPrompt="1"/>
          </p:nvPr>
        </p:nvSpPr>
        <p:spPr>
          <a:xfrm>
            <a:off x="4633249" y="2797399"/>
            <a:ext cx="1511462" cy="509567"/>
          </a:xfrm>
          <a:pattFill prst="ltUpDiag">
            <a:fgClr>
              <a:schemeClr val="bg1">
                <a:lumMod val="95000"/>
              </a:schemeClr>
            </a:fgClr>
            <a:bgClr>
              <a:schemeClr val="bg1"/>
            </a:bgClr>
          </a:pattFill>
        </p:spPr>
        <p:txBody>
          <a:bodyPr>
            <a:normAutofit/>
          </a:bodyPr>
          <a:lstStyle>
            <a:lvl1pPr marL="0" indent="0">
              <a:buNone/>
              <a:defRPr sz="1050" i="1"/>
            </a:lvl1pPr>
          </a:lstStyle>
          <a:p>
            <a:r>
              <a:rPr lang="en-US" dirty="0"/>
              <a:t>Insert B&amp;W Client Logo</a:t>
            </a:r>
          </a:p>
        </p:txBody>
      </p:sp>
      <p:sp>
        <p:nvSpPr>
          <p:cNvPr id="26" name="Picture Placeholder 23">
            <a:extLst>
              <a:ext uri="{FF2B5EF4-FFF2-40B4-BE49-F238E27FC236}">
                <a16:creationId xmlns:a16="http://schemas.microsoft.com/office/drawing/2014/main" id="{C341B588-F0D6-0012-BB9A-9AB09088EB31}"/>
              </a:ext>
            </a:extLst>
          </p:cNvPr>
          <p:cNvSpPr>
            <a:spLocks noGrp="1"/>
          </p:cNvSpPr>
          <p:nvPr>
            <p:ph type="pic" sz="quarter" idx="28" hasCustomPrompt="1"/>
          </p:nvPr>
        </p:nvSpPr>
        <p:spPr>
          <a:xfrm>
            <a:off x="8441799" y="2797398"/>
            <a:ext cx="1511462" cy="509567"/>
          </a:xfrm>
          <a:pattFill prst="ltUpDiag">
            <a:fgClr>
              <a:schemeClr val="bg1">
                <a:lumMod val="95000"/>
              </a:schemeClr>
            </a:fgClr>
            <a:bgClr>
              <a:schemeClr val="bg1"/>
            </a:bgClr>
          </a:pattFill>
        </p:spPr>
        <p:txBody>
          <a:bodyPr>
            <a:normAutofit/>
          </a:bodyPr>
          <a:lstStyle>
            <a:lvl1pPr marL="0" indent="0">
              <a:buNone/>
              <a:defRPr sz="1050" i="1"/>
            </a:lvl1pPr>
          </a:lstStyle>
          <a:p>
            <a:r>
              <a:rPr lang="en-US" dirty="0"/>
              <a:t>Insert B&amp;W Client Logo</a:t>
            </a:r>
          </a:p>
        </p:txBody>
      </p:sp>
    </p:spTree>
    <p:extLst>
      <p:ext uri="{BB962C8B-B14F-4D97-AF65-F5344CB8AC3E}">
        <p14:creationId xmlns:p14="http://schemas.microsoft.com/office/powerpoint/2010/main" val="531506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4" name="Picture 3" descr="A blurry image of a purple and blue background&#10;&#10;Description automatically generated">
            <a:extLst>
              <a:ext uri="{FF2B5EF4-FFF2-40B4-BE49-F238E27FC236}">
                <a16:creationId xmlns:a16="http://schemas.microsoft.com/office/drawing/2014/main" id="{ADE00590-2668-3145-AE3B-69D33DCAFB3D}"/>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
        <p:nvSpPr>
          <p:cNvPr id="2" name="Title 1">
            <a:extLst>
              <a:ext uri="{FF2B5EF4-FFF2-40B4-BE49-F238E27FC236}">
                <a16:creationId xmlns:a16="http://schemas.microsoft.com/office/drawing/2014/main" id="{18EB6018-2E42-11E0-8951-19D9D9180680}"/>
              </a:ext>
            </a:extLst>
          </p:cNvPr>
          <p:cNvSpPr>
            <a:spLocks noGrp="1"/>
          </p:cNvSpPr>
          <p:nvPr>
            <p:ph type="ctrTitle" idx="4294967295" hasCustomPrompt="1"/>
          </p:nvPr>
        </p:nvSpPr>
        <p:spPr>
          <a:xfrm>
            <a:off x="1069695" y="2267452"/>
            <a:ext cx="4787641" cy="1804215"/>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a:t>Click to add Closing Text</a:t>
            </a:r>
            <a:endParaRPr lang="en-US" dirty="0"/>
          </a:p>
        </p:txBody>
      </p:sp>
      <p:sp>
        <p:nvSpPr>
          <p:cNvPr id="7" name="TextBox 6">
            <a:extLst>
              <a:ext uri="{FF2B5EF4-FFF2-40B4-BE49-F238E27FC236}">
                <a16:creationId xmlns:a16="http://schemas.microsoft.com/office/drawing/2014/main" id="{8EECF1FA-509F-53B1-D698-9F24019B0680}"/>
              </a:ext>
            </a:extLst>
          </p:cNvPr>
          <p:cNvSpPr txBox="1"/>
          <p:nvPr userDrawn="1"/>
        </p:nvSpPr>
        <p:spPr>
          <a:xfrm>
            <a:off x="9003323" y="4396154"/>
            <a:ext cx="2467316" cy="1723549"/>
          </a:xfrm>
          <a:prstGeom prst="rect">
            <a:avLst/>
          </a:prstGeom>
          <a:noFill/>
        </p:spPr>
        <p:txBody>
          <a:bodyPr wrap="square" rtlCol="0">
            <a:spAutoFit/>
          </a:bodyPr>
          <a:lstStyle/>
          <a:p>
            <a:pPr algn="r"/>
            <a:r>
              <a:rPr lang="en-GB" sz="1200" b="1" dirty="0">
                <a:solidFill>
                  <a:schemeClr val="bg1"/>
                </a:solidFill>
                <a:latin typeface="Helvetica" panose="020B0604020202020204" pitchFamily="34" charset="0"/>
                <a:cs typeface="Helvetica" panose="020B0604020202020204" pitchFamily="34" charset="0"/>
              </a:rPr>
              <a:t>Edinburgh</a:t>
            </a:r>
          </a:p>
          <a:p>
            <a:pPr algn="r"/>
            <a:r>
              <a:rPr lang="en-GB" sz="1200" dirty="0">
                <a:solidFill>
                  <a:schemeClr val="bg1"/>
                </a:solidFill>
                <a:latin typeface="Helvetica" panose="020B0604020202020204" pitchFamily="34" charset="0"/>
                <a:cs typeface="Helvetica" panose="020B0604020202020204" pitchFamily="34" charset="0"/>
              </a:rPr>
              <a:t>0131 247 1000</a:t>
            </a:r>
          </a:p>
          <a:p>
            <a:pPr algn="r"/>
            <a:endParaRPr lang="en-GB" sz="1200" dirty="0">
              <a:solidFill>
                <a:schemeClr val="bg1"/>
              </a:solidFill>
              <a:latin typeface="Helvetica" panose="020B0604020202020204" pitchFamily="34" charset="0"/>
              <a:cs typeface="Helvetica" panose="020B0604020202020204" pitchFamily="34" charset="0"/>
            </a:endParaRPr>
          </a:p>
          <a:p>
            <a:pPr algn="r"/>
            <a:r>
              <a:rPr lang="en-GB" sz="1200" b="1" dirty="0">
                <a:solidFill>
                  <a:schemeClr val="bg1"/>
                </a:solidFill>
                <a:latin typeface="Helvetica" panose="020B0604020202020204" pitchFamily="34" charset="0"/>
                <a:cs typeface="Helvetica" panose="020B0604020202020204" pitchFamily="34" charset="0"/>
              </a:rPr>
              <a:t>Glasgow</a:t>
            </a:r>
          </a:p>
          <a:p>
            <a:pPr algn="r"/>
            <a:r>
              <a:rPr lang="en-GB" sz="1200" dirty="0">
                <a:solidFill>
                  <a:schemeClr val="bg1"/>
                </a:solidFill>
                <a:latin typeface="Helvetica" panose="020B0604020202020204" pitchFamily="34" charset="0"/>
                <a:cs typeface="Helvetica" panose="020B0604020202020204" pitchFamily="34" charset="0"/>
              </a:rPr>
              <a:t>0141 303 1100</a:t>
            </a:r>
          </a:p>
          <a:p>
            <a:pPr algn="r"/>
            <a:endParaRPr lang="en-GB" sz="1200" dirty="0">
              <a:solidFill>
                <a:schemeClr val="bg1"/>
              </a:solidFill>
              <a:latin typeface="Helvetica" panose="020B0604020202020204" pitchFamily="34" charset="0"/>
              <a:cs typeface="Helvetica" panose="020B0604020202020204" pitchFamily="34" charset="0"/>
            </a:endParaRPr>
          </a:p>
          <a:p>
            <a:pPr algn="r">
              <a:spcAft>
                <a:spcPts val="900"/>
              </a:spcAft>
            </a:pPr>
            <a:r>
              <a:rPr lang="en-GB" sz="1200" dirty="0">
                <a:solidFill>
                  <a:schemeClr val="bg1"/>
                </a:solidFill>
                <a:latin typeface="Helvetica" panose="020B0604020202020204" pitchFamily="34" charset="0"/>
                <a:cs typeface="Helvetica" panose="020B0604020202020204" pitchFamily="34" charset="0"/>
              </a:rPr>
              <a:t>info@mfmac.com</a:t>
            </a:r>
          </a:p>
          <a:p>
            <a:pPr algn="r"/>
            <a:r>
              <a:rPr lang="en-GB" sz="1200" b="1" dirty="0">
                <a:solidFill>
                  <a:schemeClr val="bg1"/>
                </a:solidFill>
                <a:latin typeface="Helvetica" panose="020B0604020202020204" pitchFamily="34" charset="0"/>
                <a:cs typeface="Helvetica" panose="020B0604020202020204" pitchFamily="34" charset="0"/>
              </a:rPr>
              <a:t>www.mfmac.com</a:t>
            </a:r>
          </a:p>
        </p:txBody>
      </p:sp>
    </p:spTree>
    <p:extLst>
      <p:ext uri="{BB962C8B-B14F-4D97-AF65-F5344CB8AC3E}">
        <p14:creationId xmlns:p14="http://schemas.microsoft.com/office/powerpoint/2010/main" val="34719085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pyright Slide">
    <p:spTree>
      <p:nvGrpSpPr>
        <p:cNvPr id="1" name=""/>
        <p:cNvGrpSpPr/>
        <p:nvPr/>
      </p:nvGrpSpPr>
      <p:grpSpPr>
        <a:xfrm>
          <a:off x="0" y="0"/>
          <a:ext cx="0" cy="0"/>
          <a:chOff x="0" y="0"/>
          <a:chExt cx="0" cy="0"/>
        </a:xfrm>
      </p:grpSpPr>
      <p:pic>
        <p:nvPicPr>
          <p:cNvPr id="3" name="Picture 2" descr="A close-up of a building&#10;&#10;Description automatically generated">
            <a:extLst>
              <a:ext uri="{FF2B5EF4-FFF2-40B4-BE49-F238E27FC236}">
                <a16:creationId xmlns:a16="http://schemas.microsoft.com/office/drawing/2014/main" id="{59F6928F-BBBE-635D-F49F-36E7D03F63C3}"/>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pic>
        <p:nvPicPr>
          <p:cNvPr id="8" name="Picture 7">
            <a:extLst>
              <a:ext uri="{FF2B5EF4-FFF2-40B4-BE49-F238E27FC236}">
                <a16:creationId xmlns:a16="http://schemas.microsoft.com/office/drawing/2014/main" id="{EF40E88A-A287-521D-1AD7-EFC1A0AD7314}"/>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
        <p:nvSpPr>
          <p:cNvPr id="9" name="TextBox 8">
            <a:extLst>
              <a:ext uri="{FF2B5EF4-FFF2-40B4-BE49-F238E27FC236}">
                <a16:creationId xmlns:a16="http://schemas.microsoft.com/office/drawing/2014/main" id="{94B41423-C475-6245-9B35-7199D8E70E23}"/>
              </a:ext>
            </a:extLst>
          </p:cNvPr>
          <p:cNvSpPr txBox="1"/>
          <p:nvPr userDrawn="1"/>
        </p:nvSpPr>
        <p:spPr>
          <a:xfrm>
            <a:off x="2876824" y="3200400"/>
            <a:ext cx="6455613" cy="80021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Roboto" panose="02000000000000000000" pitchFamily="2" charset="0"/>
                <a:ea typeface="Roboto" panose="02000000000000000000" pitchFamily="2" charset="0"/>
                <a:cs typeface="Roboto" panose="02000000000000000000" pitchFamily="2" charset="0"/>
              </a:rPr>
              <a:t>© Morton Fraser MacRoberts LLP 2023</a:t>
            </a:r>
          </a:p>
          <a:p>
            <a:endParaRPr lang="en-GB" dirty="0"/>
          </a:p>
        </p:txBody>
      </p:sp>
    </p:spTree>
    <p:extLst>
      <p:ext uri="{BB962C8B-B14F-4D97-AF65-F5344CB8AC3E}">
        <p14:creationId xmlns:p14="http://schemas.microsoft.com/office/powerpoint/2010/main" val="12707760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lvl1pPr>
          </a:lstStyle>
          <a:p>
            <a:r>
              <a:rPr lang="en-GB" dirty="0"/>
              <a:t>Click to add section 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4" name="Picture 3" descr="A blue and pink background&#10;&#10;Description automatically generated">
            <a:extLst>
              <a:ext uri="{FF2B5EF4-FFF2-40B4-BE49-F238E27FC236}">
                <a16:creationId xmlns:a16="http://schemas.microsoft.com/office/drawing/2014/main" id="{9D514FD1-6AB4-5523-E403-CB77667DD4B6}"/>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5758" y="-45998"/>
            <a:ext cx="209550" cy="6969760"/>
          </a:xfrm>
          <a:prstGeom prst="rect">
            <a:avLst/>
          </a:prstGeom>
        </p:spPr>
      </p:pic>
    </p:spTree>
    <p:extLst>
      <p:ext uri="{BB962C8B-B14F-4D97-AF65-F5344CB8AC3E}">
        <p14:creationId xmlns:p14="http://schemas.microsoft.com/office/powerpoint/2010/main" val="32357995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Buildings 1">
    <p:spTree>
      <p:nvGrpSpPr>
        <p:cNvPr id="1" name=""/>
        <p:cNvGrpSpPr/>
        <p:nvPr/>
      </p:nvGrpSpPr>
      <p:grpSpPr>
        <a:xfrm>
          <a:off x="0" y="0"/>
          <a:ext cx="0" cy="0"/>
          <a:chOff x="0" y="0"/>
          <a:chExt cx="0" cy="0"/>
        </a:xfrm>
      </p:grpSpPr>
      <p:pic>
        <p:nvPicPr>
          <p:cNvPr id="5" name="Picture 4" descr="A close-up of a glass wall&#10;&#10;Description automatically generated">
            <a:extLst>
              <a:ext uri="{FF2B5EF4-FFF2-40B4-BE49-F238E27FC236}">
                <a16:creationId xmlns:a16="http://schemas.microsoft.com/office/drawing/2014/main" id="{41221B09-F563-2D47-861A-EB8B5141806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6" name="Picture 5">
            <a:extLst>
              <a:ext uri="{FF2B5EF4-FFF2-40B4-BE49-F238E27FC236}">
                <a16:creationId xmlns:a16="http://schemas.microsoft.com/office/drawing/2014/main" id="{55868561-0F70-3B7D-5834-CC10C1063E09}"/>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23642431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Buildings 2">
    <p:spTree>
      <p:nvGrpSpPr>
        <p:cNvPr id="1" name=""/>
        <p:cNvGrpSpPr/>
        <p:nvPr/>
      </p:nvGrpSpPr>
      <p:grpSpPr>
        <a:xfrm>
          <a:off x="0" y="0"/>
          <a:ext cx="0" cy="0"/>
          <a:chOff x="0" y="0"/>
          <a:chExt cx="0" cy="0"/>
        </a:xfrm>
      </p:grpSpPr>
      <p:pic>
        <p:nvPicPr>
          <p:cNvPr id="5" name="Picture 4" descr="A close-up of a building&#10;&#10;Description automatically generated">
            <a:extLst>
              <a:ext uri="{FF2B5EF4-FFF2-40B4-BE49-F238E27FC236}">
                <a16:creationId xmlns:a16="http://schemas.microsoft.com/office/drawing/2014/main" id="{3E5642BC-DBD4-5AD7-C1F0-0EB937CBFD8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8" name="Picture 7">
            <a:extLst>
              <a:ext uri="{FF2B5EF4-FFF2-40B4-BE49-F238E27FC236}">
                <a16:creationId xmlns:a16="http://schemas.microsoft.com/office/drawing/2014/main" id="{C865CA41-A8A1-9B92-FA99-B4D14950C10B}"/>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42051042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Abstract 1">
    <p:spTree>
      <p:nvGrpSpPr>
        <p:cNvPr id="1" name=""/>
        <p:cNvGrpSpPr/>
        <p:nvPr/>
      </p:nvGrpSpPr>
      <p:grpSpPr>
        <a:xfrm>
          <a:off x="0" y="0"/>
          <a:ext cx="0" cy="0"/>
          <a:chOff x="0" y="0"/>
          <a:chExt cx="0" cy="0"/>
        </a:xfrm>
      </p:grpSpPr>
      <p:pic>
        <p:nvPicPr>
          <p:cNvPr id="5" name="Picture 4" descr="A close-up of a painting&#10;&#10;Description automatically generated">
            <a:extLst>
              <a:ext uri="{FF2B5EF4-FFF2-40B4-BE49-F238E27FC236}">
                <a16:creationId xmlns:a16="http://schemas.microsoft.com/office/drawing/2014/main" id="{708514BF-7AD1-D19A-956A-7E1589170D3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10" name="Picture 9">
            <a:extLst>
              <a:ext uri="{FF2B5EF4-FFF2-40B4-BE49-F238E27FC236}">
                <a16:creationId xmlns:a16="http://schemas.microsoft.com/office/drawing/2014/main" id="{CACF1B26-32AE-0515-B9A2-5E7EC26CD8C0}"/>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16921967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Abstract 2">
    <p:spTree>
      <p:nvGrpSpPr>
        <p:cNvPr id="1" name=""/>
        <p:cNvGrpSpPr/>
        <p:nvPr/>
      </p:nvGrpSpPr>
      <p:grpSpPr>
        <a:xfrm>
          <a:off x="0" y="0"/>
          <a:ext cx="0" cy="0"/>
          <a:chOff x="0" y="0"/>
          <a:chExt cx="0" cy="0"/>
        </a:xfrm>
      </p:grpSpPr>
      <p:pic>
        <p:nvPicPr>
          <p:cNvPr id="5" name="Picture 4" descr="A blurry image of a red and blue light&#10;&#10;Description automatically generated">
            <a:extLst>
              <a:ext uri="{FF2B5EF4-FFF2-40B4-BE49-F238E27FC236}">
                <a16:creationId xmlns:a16="http://schemas.microsoft.com/office/drawing/2014/main" id="{5C702365-7F19-AAF7-A934-7CDAB2A4D204}"/>
              </a:ext>
            </a:extLst>
          </p:cNvPr>
          <p:cNvPicPr>
            <a:picLocks noChangeAspect="1"/>
          </p:cNvPicPr>
          <p:nvPr userDrawn="1"/>
        </p:nvPicPr>
        <p:blipFill>
          <a:blip r:embed="rId2"/>
          <a:stretch>
            <a:fillRect/>
          </a:stretch>
        </p:blipFill>
        <p:spPr>
          <a:xfrm>
            <a:off x="11268" y="0"/>
            <a:ext cx="12169464"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8" name="Picture 7">
            <a:extLst>
              <a:ext uri="{FF2B5EF4-FFF2-40B4-BE49-F238E27FC236}">
                <a16:creationId xmlns:a16="http://schemas.microsoft.com/office/drawing/2014/main" id="{E40BEBF9-D27A-D931-9EDA-5F9EBE5AC4C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30120691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Flower">
    <p:spTree>
      <p:nvGrpSpPr>
        <p:cNvPr id="1" name=""/>
        <p:cNvGrpSpPr/>
        <p:nvPr/>
      </p:nvGrpSpPr>
      <p:grpSpPr>
        <a:xfrm>
          <a:off x="0" y="0"/>
          <a:ext cx="0" cy="0"/>
          <a:chOff x="0" y="0"/>
          <a:chExt cx="0" cy="0"/>
        </a:xfrm>
      </p:grpSpPr>
      <p:pic>
        <p:nvPicPr>
          <p:cNvPr id="5" name="Picture 4" descr="Close up of a flower&#10;&#10;Description automatically generated">
            <a:extLst>
              <a:ext uri="{FF2B5EF4-FFF2-40B4-BE49-F238E27FC236}">
                <a16:creationId xmlns:a16="http://schemas.microsoft.com/office/drawing/2014/main" id="{03C878F0-BB78-5F92-EA85-A424B546A3FD}"/>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 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add text</a:t>
            </a:r>
          </a:p>
        </p:txBody>
      </p:sp>
      <p:pic>
        <p:nvPicPr>
          <p:cNvPr id="8" name="Picture 7">
            <a:extLst>
              <a:ext uri="{FF2B5EF4-FFF2-40B4-BE49-F238E27FC236}">
                <a16:creationId xmlns:a16="http://schemas.microsoft.com/office/drawing/2014/main" id="{3A099154-881D-9284-6E58-71B058E7C237}"/>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14483233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7E0D0-F37A-3E11-783A-D24A8EE44F6F}"/>
              </a:ext>
            </a:extLst>
          </p:cNvPr>
          <p:cNvSpPr>
            <a:spLocks noGrp="1"/>
          </p:cNvSpPr>
          <p:nvPr>
            <p:ph type="title" hasCustomPrompt="1"/>
          </p:nvPr>
        </p:nvSpPr>
        <p:spPr/>
        <p:txBody>
          <a:bodyPr/>
          <a:lstStyle>
            <a:lvl1pPr>
              <a:defRPr>
                <a:latin typeface="Didot" panose="02000503000000020003" pitchFamily="2" charset="-79"/>
                <a:cs typeface="Didot" panose="02000503000000020003" pitchFamily="2" charset="-79"/>
              </a:defRPr>
            </a:lvl1pPr>
          </a:lstStyle>
          <a:p>
            <a:r>
              <a:rPr lang="en-GB" dirty="0"/>
              <a:t>Click to add title</a:t>
            </a:r>
            <a:endParaRPr lang="en-US" dirty="0"/>
          </a:p>
        </p:txBody>
      </p:sp>
      <p:sp>
        <p:nvSpPr>
          <p:cNvPr id="3" name="Content Placeholder 2">
            <a:extLst>
              <a:ext uri="{FF2B5EF4-FFF2-40B4-BE49-F238E27FC236}">
                <a16:creationId xmlns:a16="http://schemas.microsoft.com/office/drawing/2014/main" id="{DA44C892-5610-CEA6-C036-EDB5DF3D3467}"/>
              </a:ext>
            </a:extLst>
          </p:cNvPr>
          <p:cNvSpPr>
            <a:spLocks noGrp="1"/>
          </p:cNvSpPr>
          <p:nvPr>
            <p:ph idx="1" hasCustomPrompt="1"/>
          </p:nvPr>
        </p:nvSpPr>
        <p:spPr>
          <a:xfrm>
            <a:off x="838200" y="1825625"/>
            <a:ext cx="10515600" cy="4060825"/>
          </a:xfrm>
        </p:spPr>
        <p:txBody>
          <a:bodyPr/>
          <a:lstStyle>
            <a:lvl1pPr>
              <a:defRPr b="0" i="0">
                <a:latin typeface="Roboto Light" panose="02000000000000000000" pitchFamily="2" charset="0"/>
                <a:ea typeface="Roboto Light" panose="02000000000000000000" pitchFamily="2" charset="0"/>
              </a:defRPr>
            </a:lvl1pPr>
            <a:lvl2pPr>
              <a:defRPr b="0" i="0">
                <a:latin typeface="Roboto Light" panose="02000000000000000000" pitchFamily="2" charset="0"/>
                <a:ea typeface="Roboto Light" panose="02000000000000000000" pitchFamily="2" charset="0"/>
              </a:defRPr>
            </a:lvl2pPr>
            <a:lvl3pPr>
              <a:defRPr b="0" i="0">
                <a:latin typeface="Roboto Light" panose="02000000000000000000" pitchFamily="2" charset="0"/>
                <a:ea typeface="Roboto Light" panose="02000000000000000000" pitchFamily="2" charset="0"/>
              </a:defRPr>
            </a:lvl3pPr>
            <a:lvl4pPr>
              <a:defRPr b="0" i="0">
                <a:latin typeface="Roboto Light" panose="02000000000000000000" pitchFamily="2" charset="0"/>
                <a:ea typeface="Roboto Light" panose="02000000000000000000" pitchFamily="2" charset="0"/>
              </a:defRPr>
            </a:lvl4pPr>
            <a:lvl5pPr>
              <a:defRPr b="0" i="0">
                <a:latin typeface="Roboto Light" panose="02000000000000000000" pitchFamily="2" charset="0"/>
                <a:ea typeface="Roboto Light" panose="02000000000000000000" pitchFamily="2" charset="0"/>
              </a:defRPr>
            </a:lvl5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7" name="Picture 6" descr="A blue and pink background&#10;&#10;Description automatically generated">
            <a:extLst>
              <a:ext uri="{FF2B5EF4-FFF2-40B4-BE49-F238E27FC236}">
                <a16:creationId xmlns:a16="http://schemas.microsoft.com/office/drawing/2014/main" id="{F40DCEC3-3645-A91F-78E5-786AB3674BEE}"/>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900456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Cover Alt 1">
    <p:spTree>
      <p:nvGrpSpPr>
        <p:cNvPr id="1" name=""/>
        <p:cNvGrpSpPr/>
        <p:nvPr/>
      </p:nvGrpSpPr>
      <p:grpSpPr>
        <a:xfrm>
          <a:off x="0" y="0"/>
          <a:ext cx="0" cy="0"/>
          <a:chOff x="0" y="0"/>
          <a:chExt cx="0" cy="0"/>
        </a:xfrm>
      </p:grpSpPr>
      <p:pic>
        <p:nvPicPr>
          <p:cNvPr id="8" name="Picture 7" descr="A colorful gradient on a blue background&#10;&#10;Description automatically generated">
            <a:extLst>
              <a:ext uri="{FF2B5EF4-FFF2-40B4-BE49-F238E27FC236}">
                <a16:creationId xmlns:a16="http://schemas.microsoft.com/office/drawing/2014/main" id="{92D7B33E-4C8D-2575-9167-DEC91F6F9D9F}"/>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32844374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Cover Alt 2">
    <p:spTree>
      <p:nvGrpSpPr>
        <p:cNvPr id="1" name=""/>
        <p:cNvGrpSpPr/>
        <p:nvPr/>
      </p:nvGrpSpPr>
      <p:grpSpPr>
        <a:xfrm>
          <a:off x="0" y="0"/>
          <a:ext cx="0" cy="0"/>
          <a:chOff x="0" y="0"/>
          <a:chExt cx="0" cy="0"/>
        </a:xfrm>
      </p:grpSpPr>
      <p:pic>
        <p:nvPicPr>
          <p:cNvPr id="6" name="Picture 5" descr="A blue and pink background&#10;&#10;Description automatically generated">
            <a:extLst>
              <a:ext uri="{FF2B5EF4-FFF2-40B4-BE49-F238E27FC236}">
                <a16:creationId xmlns:a16="http://schemas.microsoft.com/office/drawing/2014/main" id="{3E31131D-40AA-72C9-C638-044F6569790C}"/>
              </a:ext>
            </a:extLst>
          </p:cNvPr>
          <p:cNvPicPr>
            <a:picLocks noChangeAspect="1"/>
          </p:cNvPicPr>
          <p:nvPr userDrawn="1"/>
        </p:nvPicPr>
        <p:blipFill>
          <a:blip r:embed="rId2"/>
          <a:stretch>
            <a:fillRect/>
          </a:stretch>
        </p:blipFill>
        <p:spPr>
          <a:xfrm>
            <a:off x="0" y="288"/>
            <a:ext cx="12192000" cy="6857423"/>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7923894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Cover Alt 3">
    <p:spTree>
      <p:nvGrpSpPr>
        <p:cNvPr id="1" name=""/>
        <p:cNvGrpSpPr/>
        <p:nvPr/>
      </p:nvGrpSpPr>
      <p:grpSpPr>
        <a:xfrm>
          <a:off x="0" y="0"/>
          <a:ext cx="0" cy="0"/>
          <a:chOff x="0" y="0"/>
          <a:chExt cx="0" cy="0"/>
        </a:xfrm>
      </p:grpSpPr>
      <p:pic>
        <p:nvPicPr>
          <p:cNvPr id="6" name="Picture 5" descr="A blurry image of a purple and blue background&#10;&#10;Description automatically generated">
            <a:extLst>
              <a:ext uri="{FF2B5EF4-FFF2-40B4-BE49-F238E27FC236}">
                <a16:creationId xmlns:a16="http://schemas.microsoft.com/office/drawing/2014/main" id="{A5B99CD5-45FC-5982-E034-BB3EB53C8B9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18384081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Cover Alt 4">
    <p:spTree>
      <p:nvGrpSpPr>
        <p:cNvPr id="1" name=""/>
        <p:cNvGrpSpPr/>
        <p:nvPr/>
      </p:nvGrpSpPr>
      <p:grpSpPr>
        <a:xfrm>
          <a:off x="0" y="0"/>
          <a:ext cx="0" cy="0"/>
          <a:chOff x="0" y="0"/>
          <a:chExt cx="0" cy="0"/>
        </a:xfrm>
      </p:grpSpPr>
      <p:pic>
        <p:nvPicPr>
          <p:cNvPr id="6" name="Picture 5" descr="A purple and blue background&#10;&#10;Description automatically generated">
            <a:extLst>
              <a:ext uri="{FF2B5EF4-FFF2-40B4-BE49-F238E27FC236}">
                <a16:creationId xmlns:a16="http://schemas.microsoft.com/office/drawing/2014/main" id="{6AD29D76-079F-D5A1-BF17-7B8E8AFE037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28355417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itle and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41C75-921E-E21A-2711-900AC82AD6C1}"/>
              </a:ext>
            </a:extLst>
          </p:cNvPr>
          <p:cNvSpPr>
            <a:spLocks noGrp="1"/>
          </p:cNvSpPr>
          <p:nvPr>
            <p:ph type="title" hasCustomPrompt="1"/>
          </p:nvPr>
        </p:nvSpPr>
        <p:spPr/>
        <p:txBody>
          <a:bodyPr/>
          <a:lstStyle>
            <a:lvl1pPr>
              <a:defRPr/>
            </a:lvl1pPr>
          </a:lstStyle>
          <a:p>
            <a:r>
              <a:rPr lang="en-GB" dirty="0"/>
              <a:t>Click to add title</a:t>
            </a:r>
            <a:endParaRPr lang="en-US" dirty="0"/>
          </a:p>
        </p:txBody>
      </p:sp>
      <p:sp>
        <p:nvSpPr>
          <p:cNvPr id="3" name="Content Placeholder 2">
            <a:extLst>
              <a:ext uri="{FF2B5EF4-FFF2-40B4-BE49-F238E27FC236}">
                <a16:creationId xmlns:a16="http://schemas.microsoft.com/office/drawing/2014/main" id="{7DB1EB60-E1E0-C9F0-FE2C-1A9BA85EF363}"/>
              </a:ext>
            </a:extLst>
          </p:cNvPr>
          <p:cNvSpPr>
            <a:spLocks noGrp="1"/>
          </p:cNvSpPr>
          <p:nvPr>
            <p:ph sz="half" idx="1" hasCustomPrompt="1"/>
          </p:nvPr>
        </p:nvSpPr>
        <p:spPr>
          <a:xfrm>
            <a:off x="838200" y="1825625"/>
            <a:ext cx="5181600" cy="4060825"/>
          </a:xfrm>
        </p:spPr>
        <p:txBody>
          <a:bodyPr/>
          <a:lstStyle>
            <a:lvl1pPr>
              <a:defRPr/>
            </a:lvl1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a:extLst>
              <a:ext uri="{FF2B5EF4-FFF2-40B4-BE49-F238E27FC236}">
                <a16:creationId xmlns:a16="http://schemas.microsoft.com/office/drawing/2014/main" id="{7A432E8C-EDCB-10F6-355A-8114EC66D61F}"/>
              </a:ext>
            </a:extLst>
          </p:cNvPr>
          <p:cNvSpPr>
            <a:spLocks noGrp="1"/>
          </p:cNvSpPr>
          <p:nvPr>
            <p:ph sz="half" idx="2" hasCustomPrompt="1"/>
          </p:nvPr>
        </p:nvSpPr>
        <p:spPr>
          <a:xfrm>
            <a:off x="6172200" y="1825625"/>
            <a:ext cx="5181600" cy="4060825"/>
          </a:xfrm>
        </p:spPr>
        <p:txBody>
          <a:bodyPr/>
          <a:lstStyle>
            <a:lvl1pPr>
              <a:defRPr/>
            </a:lvl1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8" name="Picture 7" descr="A black and white logo&#10;&#10;Description automatically generated">
            <a:extLst>
              <a:ext uri="{FF2B5EF4-FFF2-40B4-BE49-F238E27FC236}">
                <a16:creationId xmlns:a16="http://schemas.microsoft.com/office/drawing/2014/main" id="{FCA7C350-1281-DFB4-1587-1A57A8DB464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998078" y="6078538"/>
            <a:ext cx="1431922" cy="448286"/>
          </a:xfrm>
          <a:prstGeom prst="rect">
            <a:avLst/>
          </a:prstGeom>
        </p:spPr>
      </p:pic>
      <p:pic>
        <p:nvPicPr>
          <p:cNvPr id="11" name="Picture 10" descr="A blue and pink background&#10;&#10;Description automatically generated">
            <a:extLst>
              <a:ext uri="{FF2B5EF4-FFF2-40B4-BE49-F238E27FC236}">
                <a16:creationId xmlns:a16="http://schemas.microsoft.com/office/drawing/2014/main" id="{63F5404F-19DD-8C0F-6D07-8DABAAD197C1}"/>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418081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FA628-FD5D-6D69-23D1-A46C146BD721}"/>
              </a:ext>
            </a:extLst>
          </p:cNvPr>
          <p:cNvSpPr>
            <a:spLocks noGrp="1"/>
          </p:cNvSpPr>
          <p:nvPr>
            <p:ph type="title" hasCustomPrompt="1"/>
          </p:nvPr>
        </p:nvSpPr>
        <p:spPr/>
        <p:txBody>
          <a:bodyPr/>
          <a:lstStyle>
            <a:lvl1pPr>
              <a:defRPr/>
            </a:lvl1pPr>
          </a:lstStyle>
          <a:p>
            <a:r>
              <a:rPr lang="en-GB" dirty="0"/>
              <a:t>Click to add title</a:t>
            </a:r>
            <a:endParaRPr lang="en-US" dirty="0"/>
          </a:p>
        </p:txBody>
      </p:sp>
      <p:pic>
        <p:nvPicPr>
          <p:cNvPr id="4" name="Picture 3" descr="A blue and pink background&#10;&#10;Description automatically generated">
            <a:extLst>
              <a:ext uri="{FF2B5EF4-FFF2-40B4-BE49-F238E27FC236}">
                <a16:creationId xmlns:a16="http://schemas.microsoft.com/office/drawing/2014/main" id="{5E073325-4B77-6F95-1B73-1023A3F3D3E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4029879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blue and pink background&#10;&#10;Description automatically generated">
            <a:extLst>
              <a:ext uri="{FF2B5EF4-FFF2-40B4-BE49-F238E27FC236}">
                <a16:creationId xmlns:a16="http://schemas.microsoft.com/office/drawing/2014/main" id="{D924288D-845F-8D7F-3F65-A3CAC84CA98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3113549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1F8D6-E576-BA6F-6461-61F63C8D51F3}"/>
              </a:ext>
            </a:extLst>
          </p:cNvPr>
          <p:cNvSpPr>
            <a:spLocks noGrp="1"/>
          </p:cNvSpPr>
          <p:nvPr>
            <p:ph type="title" hasCustomPrompt="1"/>
          </p:nvPr>
        </p:nvSpPr>
        <p:spPr>
          <a:xfrm>
            <a:off x="839788" y="457200"/>
            <a:ext cx="3932237" cy="1600200"/>
          </a:xfrm>
        </p:spPr>
        <p:txBody>
          <a:bodyPr anchor="ctr"/>
          <a:lstStyle>
            <a:lvl1pPr>
              <a:defRPr sz="3200"/>
            </a:lvl1pPr>
          </a:lstStyle>
          <a:p>
            <a:r>
              <a:rPr lang="en-GB" dirty="0"/>
              <a:t>Click to add title</a:t>
            </a:r>
            <a:endParaRPr lang="en-US" dirty="0"/>
          </a:p>
        </p:txBody>
      </p:sp>
      <p:sp>
        <p:nvSpPr>
          <p:cNvPr id="3" name="Content Placeholder 2">
            <a:extLst>
              <a:ext uri="{FF2B5EF4-FFF2-40B4-BE49-F238E27FC236}">
                <a16:creationId xmlns:a16="http://schemas.microsoft.com/office/drawing/2014/main" id="{667FBBC5-833C-AE3D-E9AF-B9BF0378F720}"/>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a:extLst>
              <a:ext uri="{FF2B5EF4-FFF2-40B4-BE49-F238E27FC236}">
                <a16:creationId xmlns:a16="http://schemas.microsoft.com/office/drawing/2014/main" id="{3D8FBF52-9449-9746-434C-CAE3C997A3C2}"/>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add text</a:t>
            </a:r>
          </a:p>
        </p:txBody>
      </p:sp>
      <p:pic>
        <p:nvPicPr>
          <p:cNvPr id="8" name="Picture 7" descr="A blue and pink background&#10;&#10;Description automatically generated">
            <a:extLst>
              <a:ext uri="{FF2B5EF4-FFF2-40B4-BE49-F238E27FC236}">
                <a16:creationId xmlns:a16="http://schemas.microsoft.com/office/drawing/2014/main" id="{2CD46D06-C45C-D69D-6D56-4B1D25D27D46}"/>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963366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5C01D-4D3C-7F4D-68F0-E7CBFA5ADA2B}"/>
              </a:ext>
            </a:extLst>
          </p:cNvPr>
          <p:cNvSpPr>
            <a:spLocks noGrp="1"/>
          </p:cNvSpPr>
          <p:nvPr>
            <p:ph type="title" hasCustomPrompt="1"/>
          </p:nvPr>
        </p:nvSpPr>
        <p:spPr>
          <a:xfrm>
            <a:off x="839788" y="457200"/>
            <a:ext cx="3932237" cy="1600200"/>
          </a:xfrm>
        </p:spPr>
        <p:txBody>
          <a:bodyPr anchor="ctr"/>
          <a:lstStyle>
            <a:lvl1pPr>
              <a:defRPr sz="3200"/>
            </a:lvl1pPr>
          </a:lstStyle>
          <a:p>
            <a:r>
              <a:rPr lang="en-GB" dirty="0"/>
              <a:t>Click to add title</a:t>
            </a:r>
            <a:endParaRPr lang="en-US" dirty="0"/>
          </a:p>
        </p:txBody>
      </p:sp>
      <p:sp>
        <p:nvSpPr>
          <p:cNvPr id="3" name="Picture Placeholder 2">
            <a:extLst>
              <a:ext uri="{FF2B5EF4-FFF2-40B4-BE49-F238E27FC236}">
                <a16:creationId xmlns:a16="http://schemas.microsoft.com/office/drawing/2014/main" id="{45608087-F197-4D0D-26DF-67DE04088A54}"/>
              </a:ext>
            </a:extLst>
          </p:cNvPr>
          <p:cNvSpPr>
            <a:spLocks noGrp="1"/>
          </p:cNvSpPr>
          <p:nvPr>
            <p:ph type="pic" idx="1" hasCustomPrompt="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picture</a:t>
            </a:r>
          </a:p>
        </p:txBody>
      </p:sp>
      <p:sp>
        <p:nvSpPr>
          <p:cNvPr id="4" name="Text Placeholder 3">
            <a:extLst>
              <a:ext uri="{FF2B5EF4-FFF2-40B4-BE49-F238E27FC236}">
                <a16:creationId xmlns:a16="http://schemas.microsoft.com/office/drawing/2014/main" id="{7EA037D5-88CB-92E5-BA86-84CAFA4A54DA}"/>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add text</a:t>
            </a:r>
          </a:p>
        </p:txBody>
      </p:sp>
      <p:pic>
        <p:nvPicPr>
          <p:cNvPr id="8" name="Picture 7" descr="A blue and pink background&#10;&#10;Description automatically generated">
            <a:extLst>
              <a:ext uri="{FF2B5EF4-FFF2-40B4-BE49-F238E27FC236}">
                <a16:creationId xmlns:a16="http://schemas.microsoft.com/office/drawing/2014/main" id="{51C3E9B2-BE69-2060-FC75-74CD8F8B3BA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73443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2CC328F1-46D4-29D2-CCF7-8283A42FCE5F}"/>
              </a:ext>
            </a:extLst>
          </p:cNvPr>
          <p:cNvSpPr>
            <a:spLocks noGrp="1"/>
          </p:cNvSpPr>
          <p:nvPr>
            <p:ph type="title" hasCustomPrompt="1"/>
          </p:nvPr>
        </p:nvSpPr>
        <p:spPr>
          <a:xfrm>
            <a:off x="1069695" y="2103437"/>
            <a:ext cx="7217778" cy="1325563"/>
          </a:xfrm>
        </p:spPr>
        <p:txBody>
          <a:bodyPr/>
          <a:lstStyle>
            <a:lvl1pPr>
              <a:defRPr>
                <a:latin typeface="Didot" panose="02000503000000020003" pitchFamily="2" charset="-79"/>
                <a:cs typeface="Didot" panose="02000503000000020003" pitchFamily="2" charset="-79"/>
              </a:defRPr>
            </a:lvl1pPr>
          </a:lstStyle>
          <a:p>
            <a:r>
              <a:rPr lang="en-GB" dirty="0"/>
              <a:t>“Insert quote here”</a:t>
            </a:r>
            <a:endParaRPr lang="en-US" dirty="0"/>
          </a:p>
        </p:txBody>
      </p:sp>
      <p:pic>
        <p:nvPicPr>
          <p:cNvPr id="2" name="Picture 1" descr="A blue and pink background&#10;&#10;Description automatically generated">
            <a:extLst>
              <a:ext uri="{FF2B5EF4-FFF2-40B4-BE49-F238E27FC236}">
                <a16:creationId xmlns:a16="http://schemas.microsoft.com/office/drawing/2014/main" id="{89581EE4-57FD-7C84-251C-CA253B043175}"/>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4" name="Text Placeholder 3">
            <a:extLst>
              <a:ext uri="{FF2B5EF4-FFF2-40B4-BE49-F238E27FC236}">
                <a16:creationId xmlns:a16="http://schemas.microsoft.com/office/drawing/2014/main" id="{0A82C9A1-C481-C8F5-DF16-8FD2570956B2}"/>
              </a:ext>
            </a:extLst>
          </p:cNvPr>
          <p:cNvSpPr>
            <a:spLocks noGrp="1"/>
          </p:cNvSpPr>
          <p:nvPr>
            <p:ph type="body" sz="quarter" idx="10" hasCustomPrompt="1"/>
          </p:nvPr>
        </p:nvSpPr>
        <p:spPr>
          <a:xfrm>
            <a:off x="7660586" y="4376649"/>
            <a:ext cx="2570162" cy="396875"/>
          </a:xfrm>
        </p:spPr>
        <p:txBody>
          <a:bodyPr>
            <a:normAutofit/>
          </a:bodyPr>
          <a:lstStyle>
            <a:lvl1pPr marL="0" indent="0">
              <a:buNone/>
              <a:defRPr sz="1600" i="1"/>
            </a:lvl1pPr>
          </a:lstStyle>
          <a:p>
            <a:pPr lvl="0"/>
            <a:r>
              <a:rPr lang="en-US" dirty="0"/>
              <a:t>Add source name / details</a:t>
            </a:r>
            <a:endParaRPr lang="en-GB" dirty="0"/>
          </a:p>
        </p:txBody>
      </p:sp>
    </p:spTree>
    <p:extLst>
      <p:ext uri="{BB962C8B-B14F-4D97-AF65-F5344CB8AC3E}">
        <p14:creationId xmlns:p14="http://schemas.microsoft.com/office/powerpoint/2010/main" val="1418589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Four">
    <p:spTree>
      <p:nvGrpSpPr>
        <p:cNvPr id="1" name=""/>
        <p:cNvGrpSpPr/>
        <p:nvPr/>
      </p:nvGrpSpPr>
      <p:grpSpPr>
        <a:xfrm>
          <a:off x="0" y="0"/>
          <a:ext cx="0" cy="0"/>
          <a:chOff x="0" y="0"/>
          <a:chExt cx="0" cy="0"/>
        </a:xfrm>
      </p:grpSpPr>
      <p:pic>
        <p:nvPicPr>
          <p:cNvPr id="8" name="Picture 7" descr="A blue and pink background&#10;&#10;Description automatically generated">
            <a:extLst>
              <a:ext uri="{FF2B5EF4-FFF2-40B4-BE49-F238E27FC236}">
                <a16:creationId xmlns:a16="http://schemas.microsoft.com/office/drawing/2014/main" id="{51C3E9B2-BE69-2060-FC75-74CD8F8B3BA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5" name="Title 1">
            <a:extLst>
              <a:ext uri="{FF2B5EF4-FFF2-40B4-BE49-F238E27FC236}">
                <a16:creationId xmlns:a16="http://schemas.microsoft.com/office/drawing/2014/main" id="{EE56C728-7AF1-2B7C-A20F-A4CE7D766CA1}"/>
              </a:ext>
            </a:extLst>
          </p:cNvPr>
          <p:cNvSpPr>
            <a:spLocks noGrp="1"/>
          </p:cNvSpPr>
          <p:nvPr>
            <p:ph type="title" hasCustomPrompt="1"/>
          </p:nvPr>
        </p:nvSpPr>
        <p:spPr>
          <a:xfrm>
            <a:off x="838200" y="365125"/>
            <a:ext cx="10515600" cy="1325563"/>
          </a:xfrm>
        </p:spPr>
        <p:txBody>
          <a:bodyPr/>
          <a:lstStyle>
            <a:lvl1pPr>
              <a:defRPr>
                <a:latin typeface="Didot" panose="02000503000000020003" pitchFamily="2" charset="-79"/>
                <a:cs typeface="Didot" panose="02000503000000020003" pitchFamily="2" charset="-79"/>
              </a:defRPr>
            </a:lvl1pPr>
          </a:lstStyle>
          <a:p>
            <a:r>
              <a:rPr lang="en-GB" dirty="0"/>
              <a:t>Meet the team</a:t>
            </a:r>
            <a:endParaRPr lang="en-US" dirty="0"/>
          </a:p>
        </p:txBody>
      </p:sp>
      <p:sp>
        <p:nvSpPr>
          <p:cNvPr id="6" name="Picture Placeholder 5">
            <a:extLst>
              <a:ext uri="{FF2B5EF4-FFF2-40B4-BE49-F238E27FC236}">
                <a16:creationId xmlns:a16="http://schemas.microsoft.com/office/drawing/2014/main" id="{E2059485-02EA-C409-18ED-7B9F971DB246}"/>
              </a:ext>
            </a:extLst>
          </p:cNvPr>
          <p:cNvSpPr>
            <a:spLocks noGrp="1"/>
          </p:cNvSpPr>
          <p:nvPr>
            <p:ph type="pic" sz="quarter" idx="10"/>
          </p:nvPr>
        </p:nvSpPr>
        <p:spPr>
          <a:xfrm>
            <a:off x="899171"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7" name="Text Placeholder 17">
            <a:extLst>
              <a:ext uri="{FF2B5EF4-FFF2-40B4-BE49-F238E27FC236}">
                <a16:creationId xmlns:a16="http://schemas.microsoft.com/office/drawing/2014/main" id="{3DE794A4-7282-323F-9652-DE8E21C2ABB1}"/>
              </a:ext>
            </a:extLst>
          </p:cNvPr>
          <p:cNvSpPr>
            <a:spLocks noGrp="1"/>
          </p:cNvSpPr>
          <p:nvPr>
            <p:ph type="body" sz="quarter" idx="16" hasCustomPrompt="1"/>
          </p:nvPr>
        </p:nvSpPr>
        <p:spPr>
          <a:xfrm>
            <a:off x="899172"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9" name="Text Placeholder 17">
            <a:extLst>
              <a:ext uri="{FF2B5EF4-FFF2-40B4-BE49-F238E27FC236}">
                <a16:creationId xmlns:a16="http://schemas.microsoft.com/office/drawing/2014/main" id="{EDACFD5D-41F1-E23D-9B37-C9EC13C9D949}"/>
              </a:ext>
            </a:extLst>
          </p:cNvPr>
          <p:cNvSpPr>
            <a:spLocks noGrp="1"/>
          </p:cNvSpPr>
          <p:nvPr>
            <p:ph type="body" sz="quarter" idx="17" hasCustomPrompt="1"/>
          </p:nvPr>
        </p:nvSpPr>
        <p:spPr>
          <a:xfrm>
            <a:off x="899171"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10" name="Text Placeholder 17">
            <a:extLst>
              <a:ext uri="{FF2B5EF4-FFF2-40B4-BE49-F238E27FC236}">
                <a16:creationId xmlns:a16="http://schemas.microsoft.com/office/drawing/2014/main" id="{D0E81051-20CF-F7D4-D2F2-FF0BB2B3101F}"/>
              </a:ext>
            </a:extLst>
          </p:cNvPr>
          <p:cNvSpPr>
            <a:spLocks noGrp="1"/>
          </p:cNvSpPr>
          <p:nvPr>
            <p:ph type="body" sz="quarter" idx="18" hasCustomPrompt="1"/>
          </p:nvPr>
        </p:nvSpPr>
        <p:spPr>
          <a:xfrm>
            <a:off x="899170"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11" name="Picture Placeholder 5">
            <a:extLst>
              <a:ext uri="{FF2B5EF4-FFF2-40B4-BE49-F238E27FC236}">
                <a16:creationId xmlns:a16="http://schemas.microsoft.com/office/drawing/2014/main" id="{57E67FDF-E5F5-BBEC-89C6-5E181F243833}"/>
              </a:ext>
            </a:extLst>
          </p:cNvPr>
          <p:cNvSpPr>
            <a:spLocks noGrp="1"/>
          </p:cNvSpPr>
          <p:nvPr>
            <p:ph type="pic" sz="quarter" idx="19"/>
          </p:nvPr>
        </p:nvSpPr>
        <p:spPr>
          <a:xfrm>
            <a:off x="9187542"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12" name="Text Placeholder 17">
            <a:extLst>
              <a:ext uri="{FF2B5EF4-FFF2-40B4-BE49-F238E27FC236}">
                <a16:creationId xmlns:a16="http://schemas.microsoft.com/office/drawing/2014/main" id="{EA8F0ECD-5536-6FCC-EF5A-1D144E9F8C43}"/>
              </a:ext>
            </a:extLst>
          </p:cNvPr>
          <p:cNvSpPr>
            <a:spLocks noGrp="1"/>
          </p:cNvSpPr>
          <p:nvPr>
            <p:ph type="body" sz="quarter" idx="20" hasCustomPrompt="1"/>
          </p:nvPr>
        </p:nvSpPr>
        <p:spPr>
          <a:xfrm>
            <a:off x="9187543"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13" name="Text Placeholder 17">
            <a:extLst>
              <a:ext uri="{FF2B5EF4-FFF2-40B4-BE49-F238E27FC236}">
                <a16:creationId xmlns:a16="http://schemas.microsoft.com/office/drawing/2014/main" id="{47278975-6A7F-2BD7-4DB9-0362A3F8D810}"/>
              </a:ext>
            </a:extLst>
          </p:cNvPr>
          <p:cNvSpPr>
            <a:spLocks noGrp="1"/>
          </p:cNvSpPr>
          <p:nvPr>
            <p:ph type="body" sz="quarter" idx="21" hasCustomPrompt="1"/>
          </p:nvPr>
        </p:nvSpPr>
        <p:spPr>
          <a:xfrm>
            <a:off x="9187542"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14" name="Text Placeholder 17">
            <a:extLst>
              <a:ext uri="{FF2B5EF4-FFF2-40B4-BE49-F238E27FC236}">
                <a16:creationId xmlns:a16="http://schemas.microsoft.com/office/drawing/2014/main" id="{D6A794F8-A07F-E93D-58AC-92812D7814C3}"/>
              </a:ext>
            </a:extLst>
          </p:cNvPr>
          <p:cNvSpPr>
            <a:spLocks noGrp="1"/>
          </p:cNvSpPr>
          <p:nvPr>
            <p:ph type="body" sz="quarter" idx="22" hasCustomPrompt="1"/>
          </p:nvPr>
        </p:nvSpPr>
        <p:spPr>
          <a:xfrm>
            <a:off x="9187541"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15" name="Picture Placeholder 5">
            <a:extLst>
              <a:ext uri="{FF2B5EF4-FFF2-40B4-BE49-F238E27FC236}">
                <a16:creationId xmlns:a16="http://schemas.microsoft.com/office/drawing/2014/main" id="{CE214502-F9E9-5BE8-083E-7A0DB72ED992}"/>
              </a:ext>
            </a:extLst>
          </p:cNvPr>
          <p:cNvSpPr>
            <a:spLocks noGrp="1"/>
          </p:cNvSpPr>
          <p:nvPr>
            <p:ph type="pic" sz="quarter" idx="23"/>
          </p:nvPr>
        </p:nvSpPr>
        <p:spPr>
          <a:xfrm>
            <a:off x="3645901"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16" name="Text Placeholder 17">
            <a:extLst>
              <a:ext uri="{FF2B5EF4-FFF2-40B4-BE49-F238E27FC236}">
                <a16:creationId xmlns:a16="http://schemas.microsoft.com/office/drawing/2014/main" id="{32F37294-AEA2-FE91-644C-789350682F38}"/>
              </a:ext>
            </a:extLst>
          </p:cNvPr>
          <p:cNvSpPr>
            <a:spLocks noGrp="1"/>
          </p:cNvSpPr>
          <p:nvPr>
            <p:ph type="body" sz="quarter" idx="24" hasCustomPrompt="1"/>
          </p:nvPr>
        </p:nvSpPr>
        <p:spPr>
          <a:xfrm>
            <a:off x="3645902"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17" name="Text Placeholder 17">
            <a:extLst>
              <a:ext uri="{FF2B5EF4-FFF2-40B4-BE49-F238E27FC236}">
                <a16:creationId xmlns:a16="http://schemas.microsoft.com/office/drawing/2014/main" id="{CBD67DCA-730B-A836-DBB2-ABD8D71D8F8F}"/>
              </a:ext>
            </a:extLst>
          </p:cNvPr>
          <p:cNvSpPr>
            <a:spLocks noGrp="1"/>
          </p:cNvSpPr>
          <p:nvPr>
            <p:ph type="body" sz="quarter" idx="25" hasCustomPrompt="1"/>
          </p:nvPr>
        </p:nvSpPr>
        <p:spPr>
          <a:xfrm>
            <a:off x="3645901"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18" name="Text Placeholder 17">
            <a:extLst>
              <a:ext uri="{FF2B5EF4-FFF2-40B4-BE49-F238E27FC236}">
                <a16:creationId xmlns:a16="http://schemas.microsoft.com/office/drawing/2014/main" id="{00C35678-CE6A-77EC-EE8E-ECD22A8869F6}"/>
              </a:ext>
            </a:extLst>
          </p:cNvPr>
          <p:cNvSpPr>
            <a:spLocks noGrp="1"/>
          </p:cNvSpPr>
          <p:nvPr>
            <p:ph type="body" sz="quarter" idx="26" hasCustomPrompt="1"/>
          </p:nvPr>
        </p:nvSpPr>
        <p:spPr>
          <a:xfrm>
            <a:off x="3645900"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19" name="Picture Placeholder 5">
            <a:extLst>
              <a:ext uri="{FF2B5EF4-FFF2-40B4-BE49-F238E27FC236}">
                <a16:creationId xmlns:a16="http://schemas.microsoft.com/office/drawing/2014/main" id="{84CCC695-2A90-7638-E120-946F8FEDAC37}"/>
              </a:ext>
            </a:extLst>
          </p:cNvPr>
          <p:cNvSpPr>
            <a:spLocks noGrp="1"/>
          </p:cNvSpPr>
          <p:nvPr>
            <p:ph type="pic" sz="quarter" idx="27"/>
          </p:nvPr>
        </p:nvSpPr>
        <p:spPr>
          <a:xfrm>
            <a:off x="6392636"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a:t>Click icon to add picture</a:t>
            </a:r>
            <a:endParaRPr lang="en-US" dirty="0"/>
          </a:p>
        </p:txBody>
      </p:sp>
      <p:sp>
        <p:nvSpPr>
          <p:cNvPr id="20" name="Text Placeholder 17">
            <a:extLst>
              <a:ext uri="{FF2B5EF4-FFF2-40B4-BE49-F238E27FC236}">
                <a16:creationId xmlns:a16="http://schemas.microsoft.com/office/drawing/2014/main" id="{DF6CBFF0-C8E2-5C2D-F9FF-E27605AF6485}"/>
              </a:ext>
            </a:extLst>
          </p:cNvPr>
          <p:cNvSpPr>
            <a:spLocks noGrp="1"/>
          </p:cNvSpPr>
          <p:nvPr>
            <p:ph type="body" sz="quarter" idx="28" hasCustomPrompt="1"/>
          </p:nvPr>
        </p:nvSpPr>
        <p:spPr>
          <a:xfrm>
            <a:off x="6392637"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21" name="Text Placeholder 17">
            <a:extLst>
              <a:ext uri="{FF2B5EF4-FFF2-40B4-BE49-F238E27FC236}">
                <a16:creationId xmlns:a16="http://schemas.microsoft.com/office/drawing/2014/main" id="{40BC48E9-2100-305F-CDD7-8ABF07E788D9}"/>
              </a:ext>
            </a:extLst>
          </p:cNvPr>
          <p:cNvSpPr>
            <a:spLocks noGrp="1"/>
          </p:cNvSpPr>
          <p:nvPr>
            <p:ph type="body" sz="quarter" idx="29" hasCustomPrompt="1"/>
          </p:nvPr>
        </p:nvSpPr>
        <p:spPr>
          <a:xfrm>
            <a:off x="6392636"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22" name="Text Placeholder 17">
            <a:extLst>
              <a:ext uri="{FF2B5EF4-FFF2-40B4-BE49-F238E27FC236}">
                <a16:creationId xmlns:a16="http://schemas.microsoft.com/office/drawing/2014/main" id="{6453644C-B828-E755-6EB7-22182451DA94}"/>
              </a:ext>
            </a:extLst>
          </p:cNvPr>
          <p:cNvSpPr>
            <a:spLocks noGrp="1"/>
          </p:cNvSpPr>
          <p:nvPr>
            <p:ph type="body" sz="quarter" idx="30" hasCustomPrompt="1"/>
          </p:nvPr>
        </p:nvSpPr>
        <p:spPr>
          <a:xfrm>
            <a:off x="6392635"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Tree>
    <p:extLst>
      <p:ext uri="{BB962C8B-B14F-4D97-AF65-F5344CB8AC3E}">
        <p14:creationId xmlns:p14="http://schemas.microsoft.com/office/powerpoint/2010/main" val="2305928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D5D700-8F14-35D7-4556-9D83F63DBC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add title</a:t>
            </a:r>
            <a:endParaRPr lang="en-US" dirty="0"/>
          </a:p>
        </p:txBody>
      </p:sp>
      <p:sp>
        <p:nvSpPr>
          <p:cNvPr id="3" name="Text Placeholder 2">
            <a:extLst>
              <a:ext uri="{FF2B5EF4-FFF2-40B4-BE49-F238E27FC236}">
                <a16:creationId xmlns:a16="http://schemas.microsoft.com/office/drawing/2014/main" id="{D578BA9A-A37A-F7F4-81A2-31D378FA9EC5}"/>
              </a:ext>
            </a:extLst>
          </p:cNvPr>
          <p:cNvSpPr>
            <a:spLocks noGrp="1"/>
          </p:cNvSpPr>
          <p:nvPr>
            <p:ph type="body" idx="1"/>
          </p:nvPr>
        </p:nvSpPr>
        <p:spPr>
          <a:xfrm>
            <a:off x="838200" y="1825625"/>
            <a:ext cx="10515600" cy="4117975"/>
          </a:xfrm>
          <a:prstGeom prst="rect">
            <a:avLst/>
          </a:prstGeom>
        </p:spPr>
        <p:txBody>
          <a:bodyPr vert="horz" lIns="91440" tIns="45720" rIns="91440" bIns="45720" rtlCol="0">
            <a:normAutofit/>
          </a:body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7" name="Picture 6" descr="A black and white logo&#10;&#10;Description automatically generated">
            <a:extLst>
              <a:ext uri="{FF2B5EF4-FFF2-40B4-BE49-F238E27FC236}">
                <a16:creationId xmlns:a16="http://schemas.microsoft.com/office/drawing/2014/main" id="{D1B13AB8-86B2-4039-8934-625059D3AD17}"/>
              </a:ext>
            </a:extLst>
          </p:cNvPr>
          <p:cNvPicPr>
            <a:picLocks noChangeAspect="1"/>
          </p:cNvPicPr>
          <p:nvPr userDrawn="1"/>
        </p:nvPicPr>
        <p:blipFill>
          <a:blip r:embed="rId25" cstate="email">
            <a:extLst>
              <a:ext uri="{28A0092B-C50C-407E-A947-70E740481C1C}">
                <a14:useLocalDpi xmlns:a14="http://schemas.microsoft.com/office/drawing/2010/main"/>
              </a:ext>
            </a:extLst>
          </a:blip>
          <a:stretch>
            <a:fillRect/>
          </a:stretch>
        </p:blipFill>
        <p:spPr>
          <a:xfrm>
            <a:off x="9998078" y="6078538"/>
            <a:ext cx="1431922" cy="448286"/>
          </a:xfrm>
          <a:prstGeom prst="rect">
            <a:avLst/>
          </a:prstGeom>
        </p:spPr>
      </p:pic>
    </p:spTree>
    <p:extLst>
      <p:ext uri="{BB962C8B-B14F-4D97-AF65-F5344CB8AC3E}">
        <p14:creationId xmlns:p14="http://schemas.microsoft.com/office/powerpoint/2010/main" val="231285461"/>
      </p:ext>
    </p:extLst>
  </p:cSld>
  <p:clrMap bg1="lt1" tx1="dk1" bg2="lt2" tx2="dk2" accent1="accent1" accent2="accent2" accent3="accent3" accent4="accent4" accent5="accent5" accent6="accent6" hlink="hlink" folHlink="folHlink"/>
  <p:sldLayoutIdLst>
    <p:sldLayoutId id="2147483684" r:id="rId1"/>
    <p:sldLayoutId id="2147483650" r:id="rId2"/>
    <p:sldLayoutId id="2147483652" r:id="rId3"/>
    <p:sldLayoutId id="2147483671" r:id="rId4"/>
    <p:sldLayoutId id="2147483655" r:id="rId5"/>
    <p:sldLayoutId id="2147483656" r:id="rId6"/>
    <p:sldLayoutId id="2147483657" r:id="rId7"/>
    <p:sldLayoutId id="2147483678" r:id="rId8"/>
    <p:sldLayoutId id="2147483677" r:id="rId9"/>
    <p:sldLayoutId id="2147483679" r:id="rId10"/>
    <p:sldLayoutId id="2147483681" r:id="rId11"/>
    <p:sldLayoutId id="2147483682" r:id="rId12"/>
    <p:sldLayoutId id="2147483685" r:id="rId13"/>
    <p:sldLayoutId id="2147483663" r:id="rId14"/>
    <p:sldLayoutId id="2147483672" r:id="rId15"/>
    <p:sldLayoutId id="2147483675" r:id="rId16"/>
    <p:sldLayoutId id="2147483673" r:id="rId17"/>
    <p:sldLayoutId id="2147483674" r:id="rId18"/>
    <p:sldLayoutId id="2147483676" r:id="rId19"/>
    <p:sldLayoutId id="2147483683" r:id="rId20"/>
    <p:sldLayoutId id="2147483649" r:id="rId21"/>
    <p:sldLayoutId id="2147483660" r:id="rId22"/>
    <p:sldLayoutId id="2147483661" r:id="rId23"/>
  </p:sldLayoutIdLst>
  <p:txStyles>
    <p:titleStyle>
      <a:lvl1pPr algn="l" defTabSz="914400" rtl="0" eaLnBrk="1" latinLnBrk="0" hangingPunct="1">
        <a:lnSpc>
          <a:spcPct val="90000"/>
        </a:lnSpc>
        <a:spcBef>
          <a:spcPct val="0"/>
        </a:spcBef>
        <a:buNone/>
        <a:defRPr sz="4400" b="1" i="0" kern="1200">
          <a:solidFill>
            <a:schemeClr val="tx1"/>
          </a:solidFill>
          <a:latin typeface="Didot" panose="02000503000000020003" pitchFamily="2" charset="-79"/>
          <a:ea typeface="+mj-ea"/>
          <a:cs typeface="Didot" panose="02000503000000020003" pitchFamily="2"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7C5CB-153E-B55C-3674-269972091192}"/>
              </a:ext>
            </a:extLst>
          </p:cNvPr>
          <p:cNvSpPr>
            <a:spLocks noGrp="1"/>
          </p:cNvSpPr>
          <p:nvPr>
            <p:ph type="ctrTitle"/>
          </p:nvPr>
        </p:nvSpPr>
        <p:spPr/>
        <p:txBody>
          <a:bodyPr>
            <a:normAutofit/>
          </a:bodyPr>
          <a:lstStyle/>
          <a:p>
            <a:r>
              <a:rPr lang="en-US" dirty="0"/>
              <a:t>Employment Rights Bill:  Equality &amp; Harassment</a:t>
            </a:r>
          </a:p>
        </p:txBody>
      </p:sp>
      <p:sp>
        <p:nvSpPr>
          <p:cNvPr id="3" name="Subtitle 2">
            <a:extLst>
              <a:ext uri="{FF2B5EF4-FFF2-40B4-BE49-F238E27FC236}">
                <a16:creationId xmlns:a16="http://schemas.microsoft.com/office/drawing/2014/main" id="{177F9B87-8B9F-6DD8-7F0B-D283AB09C9E0}"/>
              </a:ext>
            </a:extLst>
          </p:cNvPr>
          <p:cNvSpPr>
            <a:spLocks noGrp="1"/>
          </p:cNvSpPr>
          <p:nvPr>
            <p:ph type="subTitle" idx="1"/>
          </p:nvPr>
        </p:nvSpPr>
        <p:spPr/>
        <p:txBody>
          <a:bodyPr>
            <a:normAutofit lnSpcReduction="10000"/>
          </a:bodyPr>
          <a:lstStyle/>
          <a:p>
            <a:r>
              <a:rPr lang="en-US" dirty="0"/>
              <a:t>Sarah Gilzean</a:t>
            </a:r>
          </a:p>
          <a:p>
            <a:r>
              <a:rPr lang="en-US" dirty="0"/>
              <a:t>Fiona Meek</a:t>
            </a:r>
          </a:p>
          <a:p>
            <a:r>
              <a:rPr lang="en-US" dirty="0"/>
              <a:t>MFMac Employment Team</a:t>
            </a:r>
          </a:p>
          <a:p>
            <a:r>
              <a:rPr lang="en-US" dirty="0"/>
              <a:t>8 May 2025</a:t>
            </a:r>
          </a:p>
        </p:txBody>
      </p:sp>
    </p:spTree>
    <p:extLst>
      <p:ext uri="{BB962C8B-B14F-4D97-AF65-F5344CB8AC3E}">
        <p14:creationId xmlns:p14="http://schemas.microsoft.com/office/powerpoint/2010/main" val="2521955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5EF4C-EE0D-D829-3C67-427AF115BA16}"/>
              </a:ext>
            </a:extLst>
          </p:cNvPr>
          <p:cNvSpPr>
            <a:spLocks noGrp="1"/>
          </p:cNvSpPr>
          <p:nvPr>
            <p:ph type="title"/>
          </p:nvPr>
        </p:nvSpPr>
        <p:spPr/>
        <p:txBody>
          <a:bodyPr/>
          <a:lstStyle/>
          <a:p>
            <a:r>
              <a:rPr lang="en-GB" dirty="0"/>
              <a:t>Family leave and dismissal</a:t>
            </a:r>
          </a:p>
        </p:txBody>
      </p:sp>
      <p:sp>
        <p:nvSpPr>
          <p:cNvPr id="3" name="Content Placeholder 2">
            <a:extLst>
              <a:ext uri="{FF2B5EF4-FFF2-40B4-BE49-F238E27FC236}">
                <a16:creationId xmlns:a16="http://schemas.microsoft.com/office/drawing/2014/main" id="{F334AB8B-9C33-926E-527F-DEAE01BBF4B2}"/>
              </a:ext>
            </a:extLst>
          </p:cNvPr>
          <p:cNvSpPr>
            <a:spLocks noGrp="1"/>
          </p:cNvSpPr>
          <p:nvPr>
            <p:ph idx="1"/>
          </p:nvPr>
        </p:nvSpPr>
        <p:spPr>
          <a:xfrm>
            <a:off x="838200" y="1825625"/>
            <a:ext cx="10515600" cy="4446386"/>
          </a:xfrm>
        </p:spPr>
        <p:txBody>
          <a:bodyPr>
            <a:normAutofit fontScale="92500" lnSpcReduction="20000"/>
          </a:bodyPr>
          <a:lstStyle/>
          <a:p>
            <a:r>
              <a:rPr lang="en-GB" dirty="0"/>
              <a:t>Currently: protection in relation to auto unfair dismissal and right to be offered suitable alternative employment in redundancy situation</a:t>
            </a:r>
          </a:p>
          <a:p>
            <a:r>
              <a:rPr lang="en-GB" dirty="0"/>
              <a:t>New regulations will be made banning dismissals on any grounds of women who are pregnant, on maternity leave or during the six-month period following the return to work, except in “specific circumstances”</a:t>
            </a:r>
          </a:p>
          <a:p>
            <a:r>
              <a:rPr lang="en-GB" dirty="0"/>
              <a:t>Protection will also apply to other forms of family leave including adoption leave, shared parental leave and neonatal care leave</a:t>
            </a:r>
          </a:p>
          <a:p>
            <a:r>
              <a:rPr lang="en-GB" dirty="0"/>
              <a:t>Regulations will set out that, where dismissal does occur, specific notices will need to be given to the employee, specific evidence an employer must produce and “other procedures” that require to be followed</a:t>
            </a:r>
          </a:p>
          <a:p>
            <a:r>
              <a:rPr lang="en-GB" dirty="0"/>
              <a:t>It is not yet clear what “specific circumstances” will be or what procedure will be required</a:t>
            </a:r>
          </a:p>
        </p:txBody>
      </p:sp>
    </p:spTree>
    <p:extLst>
      <p:ext uri="{BB962C8B-B14F-4D97-AF65-F5344CB8AC3E}">
        <p14:creationId xmlns:p14="http://schemas.microsoft.com/office/powerpoint/2010/main" val="3064922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9BAB-40E2-87C0-9D0C-EDA7AABE3CA3}"/>
              </a:ext>
            </a:extLst>
          </p:cNvPr>
          <p:cNvSpPr>
            <a:spLocks noGrp="1"/>
          </p:cNvSpPr>
          <p:nvPr>
            <p:ph type="title"/>
          </p:nvPr>
        </p:nvSpPr>
        <p:spPr/>
        <p:txBody>
          <a:bodyPr/>
          <a:lstStyle/>
          <a:p>
            <a:r>
              <a:rPr lang="en-GB" dirty="0"/>
              <a:t>Other family related changes in ERB</a:t>
            </a:r>
          </a:p>
        </p:txBody>
      </p:sp>
      <p:sp>
        <p:nvSpPr>
          <p:cNvPr id="3" name="Content Placeholder 2">
            <a:extLst>
              <a:ext uri="{FF2B5EF4-FFF2-40B4-BE49-F238E27FC236}">
                <a16:creationId xmlns:a16="http://schemas.microsoft.com/office/drawing/2014/main" id="{820357FB-0830-9D61-02D7-9AEBCF1B493D}"/>
              </a:ext>
            </a:extLst>
          </p:cNvPr>
          <p:cNvSpPr>
            <a:spLocks noGrp="1"/>
          </p:cNvSpPr>
          <p:nvPr>
            <p:ph idx="1"/>
          </p:nvPr>
        </p:nvSpPr>
        <p:spPr/>
        <p:txBody>
          <a:bodyPr/>
          <a:lstStyle/>
          <a:p>
            <a:r>
              <a:rPr lang="en-GB" dirty="0"/>
              <a:t>Paternity and parental leave to become “day 1 rights”</a:t>
            </a:r>
          </a:p>
          <a:p>
            <a:r>
              <a:rPr lang="en-GB" dirty="0"/>
              <a:t>Paternity leave will be available following shared parental leave</a:t>
            </a:r>
          </a:p>
          <a:p>
            <a:r>
              <a:rPr lang="en-GB" dirty="0"/>
              <a:t>Bereavement leave of at least 1 week to be introduced as a “day 1” right (parental bereavement leave will be unaffected)</a:t>
            </a:r>
          </a:p>
          <a:p>
            <a:r>
              <a:rPr lang="en-GB" dirty="0"/>
              <a:t>Proposed amendment for unpaid bereavement leave for pregnancy loss before 24 weeks</a:t>
            </a:r>
          </a:p>
        </p:txBody>
      </p:sp>
    </p:spTree>
    <p:extLst>
      <p:ext uri="{BB962C8B-B14F-4D97-AF65-F5344CB8AC3E}">
        <p14:creationId xmlns:p14="http://schemas.microsoft.com/office/powerpoint/2010/main" val="1537390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CC267-7C0F-D11E-5725-A3D35695900F}"/>
              </a:ext>
            </a:extLst>
          </p:cNvPr>
          <p:cNvSpPr>
            <a:spLocks noGrp="1"/>
          </p:cNvSpPr>
          <p:nvPr>
            <p:ph type="title"/>
          </p:nvPr>
        </p:nvSpPr>
        <p:spPr/>
        <p:txBody>
          <a:bodyPr/>
          <a:lstStyle/>
          <a:p>
            <a:r>
              <a:rPr lang="en-GB" dirty="0"/>
              <a:t>Gender equality action plans</a:t>
            </a:r>
          </a:p>
        </p:txBody>
      </p:sp>
      <p:sp>
        <p:nvSpPr>
          <p:cNvPr id="3" name="Content Placeholder 2">
            <a:extLst>
              <a:ext uri="{FF2B5EF4-FFF2-40B4-BE49-F238E27FC236}">
                <a16:creationId xmlns:a16="http://schemas.microsoft.com/office/drawing/2014/main" id="{08CF63FA-2959-63CD-EAAF-D50D5ED91060}"/>
              </a:ext>
            </a:extLst>
          </p:cNvPr>
          <p:cNvSpPr>
            <a:spLocks noGrp="1"/>
          </p:cNvSpPr>
          <p:nvPr>
            <p:ph idx="1"/>
          </p:nvPr>
        </p:nvSpPr>
        <p:spPr>
          <a:xfrm>
            <a:off x="838200" y="1825625"/>
            <a:ext cx="10515600" cy="4338108"/>
          </a:xfrm>
        </p:spPr>
        <p:txBody>
          <a:bodyPr>
            <a:normAutofit/>
          </a:bodyPr>
          <a:lstStyle/>
          <a:p>
            <a:r>
              <a:rPr lang="en-GB" dirty="0"/>
              <a:t>Employers with 250+ staff and certain public authorities will be required to develop and publish equality action plans showing what steps they are taking and information in relation to prescribed matters related to gender equality </a:t>
            </a:r>
          </a:p>
          <a:p>
            <a:r>
              <a:rPr lang="en-GB" dirty="0"/>
              <a:t> Prescribed matters will include:</a:t>
            </a:r>
          </a:p>
          <a:p>
            <a:pPr lvl="1"/>
            <a:r>
              <a:rPr lang="en-GB" dirty="0"/>
              <a:t>Gender pay gap action plans</a:t>
            </a:r>
          </a:p>
          <a:p>
            <a:pPr lvl="1"/>
            <a:r>
              <a:rPr lang="en-GB" dirty="0"/>
              <a:t>Menopause action plans</a:t>
            </a:r>
          </a:p>
          <a:p>
            <a:pPr lvl="1"/>
            <a:r>
              <a:rPr lang="en-GB" dirty="0"/>
              <a:t>Amendment had proposed action plan to support employees with “menstrual problems and menstrual disorders” - withdrawn</a:t>
            </a:r>
          </a:p>
        </p:txBody>
      </p:sp>
    </p:spTree>
    <p:extLst>
      <p:ext uri="{BB962C8B-B14F-4D97-AF65-F5344CB8AC3E}">
        <p14:creationId xmlns:p14="http://schemas.microsoft.com/office/powerpoint/2010/main" val="1895561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76B04-17C7-E7C9-6F2C-597EB96E6241}"/>
              </a:ext>
            </a:extLst>
          </p:cNvPr>
          <p:cNvSpPr>
            <a:spLocks noGrp="1"/>
          </p:cNvSpPr>
          <p:nvPr>
            <p:ph type="title"/>
          </p:nvPr>
        </p:nvSpPr>
        <p:spPr/>
        <p:txBody>
          <a:bodyPr/>
          <a:lstStyle/>
          <a:p>
            <a:r>
              <a:rPr lang="en-GB" dirty="0"/>
              <a:t>Gender equality action plans</a:t>
            </a:r>
          </a:p>
        </p:txBody>
      </p:sp>
      <p:sp>
        <p:nvSpPr>
          <p:cNvPr id="3" name="Content Placeholder 2">
            <a:extLst>
              <a:ext uri="{FF2B5EF4-FFF2-40B4-BE49-F238E27FC236}">
                <a16:creationId xmlns:a16="http://schemas.microsoft.com/office/drawing/2014/main" id="{1272A272-DFAA-1FD9-3FC7-3A76940FA41A}"/>
              </a:ext>
            </a:extLst>
          </p:cNvPr>
          <p:cNvSpPr>
            <a:spLocks noGrp="1"/>
          </p:cNvSpPr>
          <p:nvPr>
            <p:ph idx="1"/>
          </p:nvPr>
        </p:nvSpPr>
        <p:spPr/>
        <p:txBody>
          <a:bodyPr/>
          <a:lstStyle/>
          <a:p>
            <a:r>
              <a:rPr lang="en-GB" dirty="0"/>
              <a:t>Regulations will specify penalties for non-compliance</a:t>
            </a:r>
          </a:p>
          <a:p>
            <a:r>
              <a:rPr lang="en-GB" dirty="0"/>
              <a:t>Regulations will set out detail of what is required and how often plans must be published, which will not be more than once every 12 months</a:t>
            </a:r>
          </a:p>
          <a:p>
            <a:r>
              <a:rPr lang="en-GB" dirty="0"/>
              <a:t>Employers will also be required to identify the providers or employers of contract workers in GPG reports but data on their pay need not be included</a:t>
            </a:r>
          </a:p>
          <a:p>
            <a:pPr lvl="1"/>
            <a:r>
              <a:rPr lang="en-GB" dirty="0"/>
              <a:t>This requirement is likely to take effect from snapshot date of 5 April 2026 (so publication in 2027)</a:t>
            </a:r>
          </a:p>
          <a:p>
            <a:endParaRPr lang="en-GB" dirty="0"/>
          </a:p>
        </p:txBody>
      </p:sp>
    </p:spTree>
    <p:extLst>
      <p:ext uri="{BB962C8B-B14F-4D97-AF65-F5344CB8AC3E}">
        <p14:creationId xmlns:p14="http://schemas.microsoft.com/office/powerpoint/2010/main" val="337244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45A18-4872-053C-E39A-24DB7ADCF342}"/>
              </a:ext>
            </a:extLst>
          </p:cNvPr>
          <p:cNvSpPr>
            <a:spLocks noGrp="1"/>
          </p:cNvSpPr>
          <p:nvPr>
            <p:ph type="title"/>
          </p:nvPr>
        </p:nvSpPr>
        <p:spPr/>
        <p:txBody>
          <a:bodyPr/>
          <a:lstStyle/>
          <a:p>
            <a:r>
              <a:rPr lang="en-GB" dirty="0"/>
              <a:t>Equality (Race and Disability) Bill</a:t>
            </a:r>
          </a:p>
        </p:txBody>
      </p:sp>
      <p:sp>
        <p:nvSpPr>
          <p:cNvPr id="3" name="Content Placeholder 2">
            <a:extLst>
              <a:ext uri="{FF2B5EF4-FFF2-40B4-BE49-F238E27FC236}">
                <a16:creationId xmlns:a16="http://schemas.microsoft.com/office/drawing/2014/main" id="{297899BF-37B5-F594-498C-C263846484D8}"/>
              </a:ext>
            </a:extLst>
          </p:cNvPr>
          <p:cNvSpPr>
            <a:spLocks noGrp="1"/>
          </p:cNvSpPr>
          <p:nvPr>
            <p:ph idx="1"/>
          </p:nvPr>
        </p:nvSpPr>
        <p:spPr/>
        <p:txBody>
          <a:bodyPr/>
          <a:lstStyle/>
          <a:p>
            <a:r>
              <a:rPr lang="en-GB" dirty="0"/>
              <a:t>Intended to extend the current pay gap reporting regime to include ethnicity and disability pay gap reporting</a:t>
            </a:r>
          </a:p>
          <a:p>
            <a:r>
              <a:rPr lang="en-GB" dirty="0"/>
              <a:t>Aim is to use similar reporting framework that is already in place for gender pay gap reporting</a:t>
            </a:r>
          </a:p>
          <a:p>
            <a:r>
              <a:rPr lang="en-GB" dirty="0"/>
              <a:t>Proposes duty to produce action plans</a:t>
            </a:r>
          </a:p>
          <a:p>
            <a:r>
              <a:rPr lang="en-GB" dirty="0"/>
              <a:t>Consultation on ethnicity and disability pay gap reporting running until 10 June 2025</a:t>
            </a:r>
          </a:p>
        </p:txBody>
      </p:sp>
    </p:spTree>
    <p:extLst>
      <p:ext uri="{BB962C8B-B14F-4D97-AF65-F5344CB8AC3E}">
        <p14:creationId xmlns:p14="http://schemas.microsoft.com/office/powerpoint/2010/main" val="4025593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373B7-335A-714D-FFCF-134EBBCEB461}"/>
              </a:ext>
            </a:extLst>
          </p:cNvPr>
          <p:cNvSpPr>
            <a:spLocks noGrp="1"/>
          </p:cNvSpPr>
          <p:nvPr>
            <p:ph type="title"/>
          </p:nvPr>
        </p:nvSpPr>
        <p:spPr/>
        <p:txBody>
          <a:bodyPr/>
          <a:lstStyle/>
          <a:p>
            <a:r>
              <a:rPr lang="en-GB" dirty="0"/>
              <a:t>Equality (Race and Disability) Bill</a:t>
            </a:r>
          </a:p>
        </p:txBody>
      </p:sp>
      <p:sp>
        <p:nvSpPr>
          <p:cNvPr id="3" name="Content Placeholder 2">
            <a:extLst>
              <a:ext uri="{FF2B5EF4-FFF2-40B4-BE49-F238E27FC236}">
                <a16:creationId xmlns:a16="http://schemas.microsoft.com/office/drawing/2014/main" id="{11534311-E214-DB29-F88C-ED9B4AEB0443}"/>
              </a:ext>
            </a:extLst>
          </p:cNvPr>
          <p:cNvSpPr>
            <a:spLocks noGrp="1"/>
          </p:cNvSpPr>
          <p:nvPr>
            <p:ph idx="1"/>
          </p:nvPr>
        </p:nvSpPr>
        <p:spPr/>
        <p:txBody>
          <a:bodyPr>
            <a:normAutofit fontScale="92500" lnSpcReduction="10000"/>
          </a:bodyPr>
          <a:lstStyle/>
          <a:p>
            <a:r>
              <a:rPr lang="en-GB" dirty="0"/>
              <a:t>Intended to extend equal pay rights to ethnic minority and disabled people</a:t>
            </a:r>
          </a:p>
          <a:p>
            <a:r>
              <a:rPr lang="en-GB" dirty="0"/>
              <a:t>May be by extending existing regime or by some other model</a:t>
            </a:r>
          </a:p>
          <a:p>
            <a:r>
              <a:rPr lang="en-GB" dirty="0"/>
              <a:t>Call for evidence issued on how to “make the right to equal pay effective” more generally</a:t>
            </a:r>
          </a:p>
          <a:p>
            <a:pPr lvl="1"/>
            <a:r>
              <a:rPr lang="en-GB" dirty="0"/>
              <a:t>Includes consideration of allowing pay comparisons between outsourced and in house workers</a:t>
            </a:r>
          </a:p>
          <a:p>
            <a:pPr lvl="1"/>
            <a:r>
              <a:rPr lang="en-GB" dirty="0"/>
              <a:t>Improving the enforcement of equal pay rights by establishing an Equal Pay Regulatory and Enforcement Unit, with the involvement of trade unions.</a:t>
            </a:r>
          </a:p>
          <a:p>
            <a:pPr lvl="1"/>
            <a:r>
              <a:rPr lang="en-GB" dirty="0"/>
              <a:t>Pay transparency</a:t>
            </a:r>
          </a:p>
          <a:p>
            <a:r>
              <a:rPr lang="en-GB" dirty="0"/>
              <a:t>Call for evidence closing on 30 June 2025</a:t>
            </a:r>
          </a:p>
        </p:txBody>
      </p:sp>
    </p:spTree>
    <p:extLst>
      <p:ext uri="{BB962C8B-B14F-4D97-AF65-F5344CB8AC3E}">
        <p14:creationId xmlns:p14="http://schemas.microsoft.com/office/powerpoint/2010/main" val="1245279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CC6F7-8080-89CF-5D7A-520350468298}"/>
              </a:ext>
            </a:extLst>
          </p:cNvPr>
          <p:cNvSpPr>
            <a:spLocks noGrp="1"/>
          </p:cNvSpPr>
          <p:nvPr>
            <p:ph type="title"/>
          </p:nvPr>
        </p:nvSpPr>
        <p:spPr/>
        <p:txBody>
          <a:bodyPr/>
          <a:lstStyle/>
          <a:p>
            <a:r>
              <a:rPr lang="en-GB" dirty="0"/>
              <a:t>Possible timescales</a:t>
            </a:r>
          </a:p>
        </p:txBody>
      </p:sp>
      <p:graphicFrame>
        <p:nvGraphicFramePr>
          <p:cNvPr id="4" name="Content Placeholder 3">
            <a:extLst>
              <a:ext uri="{FF2B5EF4-FFF2-40B4-BE49-F238E27FC236}">
                <a16:creationId xmlns:a16="http://schemas.microsoft.com/office/drawing/2014/main" id="{E204A0CB-A6B6-001C-5CE8-E73EC56E8871}"/>
              </a:ext>
            </a:extLst>
          </p:cNvPr>
          <p:cNvGraphicFramePr>
            <a:graphicFrameLocks noGrp="1"/>
          </p:cNvGraphicFramePr>
          <p:nvPr>
            <p:ph idx="1"/>
            <p:extLst>
              <p:ext uri="{D42A27DB-BD31-4B8C-83A1-F6EECF244321}">
                <p14:modId xmlns:p14="http://schemas.microsoft.com/office/powerpoint/2010/main" val="2913618713"/>
              </p:ext>
            </p:extLst>
          </p:nvPr>
        </p:nvGraphicFramePr>
        <p:xfrm>
          <a:off x="992746" y="1352282"/>
          <a:ext cx="10515600" cy="5140595"/>
        </p:xfrm>
        <a:graphic>
          <a:graphicData uri="http://schemas.openxmlformats.org/drawingml/2006/table">
            <a:tbl>
              <a:tblPr firstRow="1" bandRow="1">
                <a:tableStyleId>{F5AB1C69-6EDB-4FF4-983F-18BD219EF322}</a:tableStyleId>
              </a:tblPr>
              <a:tblGrid>
                <a:gridCol w="6983896">
                  <a:extLst>
                    <a:ext uri="{9D8B030D-6E8A-4147-A177-3AD203B41FA5}">
                      <a16:colId xmlns:a16="http://schemas.microsoft.com/office/drawing/2014/main" val="977154904"/>
                    </a:ext>
                  </a:extLst>
                </a:gridCol>
                <a:gridCol w="3531704">
                  <a:extLst>
                    <a:ext uri="{9D8B030D-6E8A-4147-A177-3AD203B41FA5}">
                      <a16:colId xmlns:a16="http://schemas.microsoft.com/office/drawing/2014/main" val="3143139010"/>
                    </a:ext>
                  </a:extLst>
                </a:gridCol>
              </a:tblGrid>
              <a:tr h="378290">
                <a:tc>
                  <a:txBody>
                    <a:bodyPr/>
                    <a:lstStyle/>
                    <a:p>
                      <a:pPr algn="ctr"/>
                      <a:r>
                        <a:rPr lang="en-GB" dirty="0"/>
                        <a:t>Action</a:t>
                      </a:r>
                    </a:p>
                  </a:txBody>
                  <a:tcPr/>
                </a:tc>
                <a:tc>
                  <a:txBody>
                    <a:bodyPr/>
                    <a:lstStyle/>
                    <a:p>
                      <a:pPr algn="ctr"/>
                      <a:r>
                        <a:rPr lang="en-GB" dirty="0"/>
                        <a:t>Expected timescale</a:t>
                      </a:r>
                    </a:p>
                  </a:txBody>
                  <a:tcPr/>
                </a:tc>
                <a:extLst>
                  <a:ext uri="{0D108BD9-81ED-4DB2-BD59-A6C34878D82A}">
                    <a16:rowId xmlns:a16="http://schemas.microsoft.com/office/drawing/2014/main" val="1866239896"/>
                  </a:ext>
                </a:extLst>
              </a:tr>
              <a:tr h="373108">
                <a:tc>
                  <a:txBody>
                    <a:bodyPr/>
                    <a:lstStyle/>
                    <a:p>
                      <a:r>
                        <a:rPr lang="en-GB" dirty="0"/>
                        <a:t>ERB Royal Assent</a:t>
                      </a:r>
                    </a:p>
                  </a:txBody>
                  <a:tcPr/>
                </a:tc>
                <a:tc>
                  <a:txBody>
                    <a:bodyPr/>
                    <a:lstStyle/>
                    <a:p>
                      <a:r>
                        <a:rPr lang="en-GB" dirty="0"/>
                        <a:t>July 2025</a:t>
                      </a:r>
                    </a:p>
                  </a:txBody>
                  <a:tcPr/>
                </a:tc>
                <a:extLst>
                  <a:ext uri="{0D108BD9-81ED-4DB2-BD59-A6C34878D82A}">
                    <a16:rowId xmlns:a16="http://schemas.microsoft.com/office/drawing/2014/main" val="2968803437"/>
                  </a:ext>
                </a:extLst>
              </a:tr>
              <a:tr h="652938">
                <a:tc>
                  <a:txBody>
                    <a:bodyPr/>
                    <a:lstStyle/>
                    <a:p>
                      <a:r>
                        <a:rPr lang="en-GB" dirty="0"/>
                        <a:t>Flexible Working</a:t>
                      </a:r>
                    </a:p>
                    <a:p>
                      <a:r>
                        <a:rPr lang="en-GB" dirty="0"/>
                        <a:t>Third Party harassment</a:t>
                      </a:r>
                    </a:p>
                  </a:txBody>
                  <a:tcPr/>
                </a:tc>
                <a:tc>
                  <a:txBody>
                    <a:bodyPr/>
                    <a:lstStyle/>
                    <a:p>
                      <a:r>
                        <a:rPr lang="en-GB" dirty="0"/>
                        <a:t>?*</a:t>
                      </a:r>
                    </a:p>
                    <a:p>
                      <a:endParaRPr lang="en-GB" dirty="0"/>
                    </a:p>
                  </a:txBody>
                  <a:tcPr/>
                </a:tc>
                <a:extLst>
                  <a:ext uri="{0D108BD9-81ED-4DB2-BD59-A6C34878D82A}">
                    <a16:rowId xmlns:a16="http://schemas.microsoft.com/office/drawing/2014/main" val="3283263246"/>
                  </a:ext>
                </a:extLst>
              </a:tr>
              <a:tr h="1212600">
                <a:tc>
                  <a:txBody>
                    <a:bodyPr/>
                    <a:lstStyle/>
                    <a:p>
                      <a:r>
                        <a:rPr lang="en-GB" dirty="0"/>
                        <a:t>Sexual Harassment – consultation on ‘reasonable steps’ regs?</a:t>
                      </a:r>
                    </a:p>
                    <a:p>
                      <a:endParaRPr lang="en-GB" dirty="0"/>
                    </a:p>
                    <a:p>
                      <a:r>
                        <a:rPr lang="en-GB" dirty="0"/>
                        <a:t>Protection from dismissal – consultation required</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 draft regs and part of current call for evidence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 draft regs or consultation yet</a:t>
                      </a:r>
                    </a:p>
                    <a:p>
                      <a:endParaRPr lang="en-GB" dirty="0"/>
                    </a:p>
                  </a:txBody>
                  <a:tcPr/>
                </a:tc>
                <a:extLst>
                  <a:ext uri="{0D108BD9-81ED-4DB2-BD59-A6C34878D82A}">
                    <a16:rowId xmlns:a16="http://schemas.microsoft.com/office/drawing/2014/main" val="467501276"/>
                  </a:ext>
                </a:extLst>
              </a:tr>
              <a:tr h="3782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Provisions requiring secondary legislation to implement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Not before 2026</a:t>
                      </a:r>
                    </a:p>
                  </a:txBody>
                  <a:tcPr/>
                </a:tc>
                <a:extLst>
                  <a:ext uri="{0D108BD9-81ED-4DB2-BD59-A6C34878D82A}">
                    <a16:rowId xmlns:a16="http://schemas.microsoft.com/office/drawing/2014/main" val="1120869350"/>
                  </a:ext>
                </a:extLst>
              </a:tr>
              <a:tr h="9327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Equality (Race and Disability) Bill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Pay gap reporting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Extension of equal pay to race and disability</a:t>
                      </a:r>
                    </a:p>
                  </a:txBody>
                  <a:tcPr/>
                </a:tc>
                <a:tc>
                  <a:txBody>
                    <a:bodyPr/>
                    <a:lstStyle/>
                    <a:p>
                      <a:r>
                        <a:rPr lang="en-GB" dirty="0"/>
                        <a:t>No Bill yet</a:t>
                      </a:r>
                    </a:p>
                    <a:p>
                      <a:r>
                        <a:rPr lang="en-GB" dirty="0"/>
                        <a:t>Consultation to 10 June</a:t>
                      </a:r>
                    </a:p>
                    <a:p>
                      <a:r>
                        <a:rPr lang="en-GB" dirty="0"/>
                        <a:t>Call for evidence to 30 June</a:t>
                      </a:r>
                    </a:p>
                  </a:txBody>
                  <a:tcPr/>
                </a:tc>
                <a:extLst>
                  <a:ext uri="{0D108BD9-81ED-4DB2-BD59-A6C34878D82A}">
                    <a16:rowId xmlns:a16="http://schemas.microsoft.com/office/drawing/2014/main" val="1352119400"/>
                  </a:ext>
                </a:extLst>
              </a:tr>
              <a:tr h="1212600">
                <a:tc gridSpan="2">
                  <a:txBody>
                    <a:bodyPr/>
                    <a:lstStyle/>
                    <a:p>
                      <a:r>
                        <a:rPr lang="en-GB" dirty="0"/>
                        <a:t>*Some commentators are suggesting that some provisions may come into effect in 2025 such as the changes to the duty to prevent sexual harassment, and changes to paternity and parental leave.  However, this has not been confirmed and the UK Government’s position as set out in the Next Steps to Make Work Pay policy paper  is that “the majority of reforms will take effect no earlier than 2026” .</a:t>
                      </a:r>
                    </a:p>
                  </a:txBody>
                  <a:tcPr/>
                </a:tc>
                <a:tc hMerge="1">
                  <a:txBody>
                    <a:bodyPr/>
                    <a:lstStyle/>
                    <a:p>
                      <a:endParaRPr lang="en-GB" dirty="0"/>
                    </a:p>
                  </a:txBody>
                  <a:tcPr/>
                </a:tc>
                <a:extLst>
                  <a:ext uri="{0D108BD9-81ED-4DB2-BD59-A6C34878D82A}">
                    <a16:rowId xmlns:a16="http://schemas.microsoft.com/office/drawing/2014/main" val="820952738"/>
                  </a:ext>
                </a:extLst>
              </a:tr>
            </a:tbl>
          </a:graphicData>
        </a:graphic>
      </p:graphicFrame>
    </p:spTree>
    <p:extLst>
      <p:ext uri="{BB962C8B-B14F-4D97-AF65-F5344CB8AC3E}">
        <p14:creationId xmlns:p14="http://schemas.microsoft.com/office/powerpoint/2010/main" val="2809686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2E0FA-8DC4-617A-F59D-68CB44E30D39}"/>
              </a:ext>
            </a:extLst>
          </p:cNvPr>
          <p:cNvSpPr>
            <a:spLocks noGrp="1"/>
          </p:cNvSpPr>
          <p:nvPr>
            <p:ph type="title"/>
          </p:nvPr>
        </p:nvSpPr>
        <p:spPr/>
        <p:txBody>
          <a:bodyPr/>
          <a:lstStyle/>
          <a:p>
            <a:r>
              <a:rPr lang="en-GB" dirty="0"/>
              <a:t>What you should be doing to prepare</a:t>
            </a:r>
          </a:p>
        </p:txBody>
      </p:sp>
      <p:graphicFrame>
        <p:nvGraphicFramePr>
          <p:cNvPr id="4" name="Content Placeholder 3">
            <a:extLst>
              <a:ext uri="{FF2B5EF4-FFF2-40B4-BE49-F238E27FC236}">
                <a16:creationId xmlns:a16="http://schemas.microsoft.com/office/drawing/2014/main" id="{36F35E4E-4811-BA6A-7D81-DC07592BE23F}"/>
              </a:ext>
            </a:extLst>
          </p:cNvPr>
          <p:cNvGraphicFramePr>
            <a:graphicFrameLocks noGrp="1"/>
          </p:cNvGraphicFramePr>
          <p:nvPr>
            <p:ph idx="1"/>
            <p:extLst>
              <p:ext uri="{D42A27DB-BD31-4B8C-83A1-F6EECF244321}">
                <p14:modId xmlns:p14="http://schemas.microsoft.com/office/powerpoint/2010/main" val="13265695"/>
              </p:ext>
            </p:extLst>
          </p:nvPr>
        </p:nvGraphicFramePr>
        <p:xfrm>
          <a:off x="838200" y="1825625"/>
          <a:ext cx="10515600" cy="4060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4688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4A15309-AF9D-9EB9-1507-1D1C6671343F}"/>
              </a:ext>
            </a:extLst>
          </p:cNvPr>
          <p:cNvSpPr>
            <a:spLocks noGrp="1"/>
          </p:cNvSpPr>
          <p:nvPr>
            <p:ph type="title"/>
          </p:nvPr>
        </p:nvSpPr>
        <p:spPr>
          <a:xfrm>
            <a:off x="838200" y="365125"/>
            <a:ext cx="10515600" cy="1325563"/>
          </a:xfrm>
        </p:spPr>
        <p:txBody>
          <a:bodyPr/>
          <a:lstStyle/>
          <a:p>
            <a:r>
              <a:rPr lang="en-US" dirty="0"/>
              <a:t>Questions?</a:t>
            </a:r>
          </a:p>
        </p:txBody>
      </p:sp>
      <p:pic>
        <p:nvPicPr>
          <p:cNvPr id="5" name="Content Placeholder 4" descr="Badge Question Mark outline">
            <a:extLst>
              <a:ext uri="{FF2B5EF4-FFF2-40B4-BE49-F238E27FC236}">
                <a16:creationId xmlns:a16="http://schemas.microsoft.com/office/drawing/2014/main" id="{B3161A78-39C5-DE56-5194-6D1904234734}"/>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4065587" y="1825625"/>
            <a:ext cx="4060825" cy="4060825"/>
          </a:xfrm>
        </p:spPr>
      </p:pic>
    </p:spTree>
    <p:extLst>
      <p:ext uri="{BB962C8B-B14F-4D97-AF65-F5344CB8AC3E}">
        <p14:creationId xmlns:p14="http://schemas.microsoft.com/office/powerpoint/2010/main" val="457097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7C5CB-153E-B55C-3674-269972091192}"/>
              </a:ext>
            </a:extLst>
          </p:cNvPr>
          <p:cNvSpPr>
            <a:spLocks noGrp="1"/>
          </p:cNvSpPr>
          <p:nvPr>
            <p:ph type="ctrTitle"/>
          </p:nvPr>
        </p:nvSpPr>
        <p:spPr/>
        <p:txBody>
          <a:bodyPr>
            <a:normAutofit/>
          </a:bodyPr>
          <a:lstStyle/>
          <a:p>
            <a:r>
              <a:rPr lang="en-US" dirty="0"/>
              <a:t>Employment Rights Bill:  Equality &amp; Harassment</a:t>
            </a:r>
          </a:p>
        </p:txBody>
      </p:sp>
      <p:sp>
        <p:nvSpPr>
          <p:cNvPr id="3" name="Subtitle 2">
            <a:extLst>
              <a:ext uri="{FF2B5EF4-FFF2-40B4-BE49-F238E27FC236}">
                <a16:creationId xmlns:a16="http://schemas.microsoft.com/office/drawing/2014/main" id="{177F9B87-8B9F-6DD8-7F0B-D283AB09C9E0}"/>
              </a:ext>
            </a:extLst>
          </p:cNvPr>
          <p:cNvSpPr>
            <a:spLocks noGrp="1"/>
          </p:cNvSpPr>
          <p:nvPr>
            <p:ph type="subTitle" idx="1"/>
          </p:nvPr>
        </p:nvSpPr>
        <p:spPr/>
        <p:txBody>
          <a:bodyPr>
            <a:normAutofit lnSpcReduction="10000"/>
          </a:bodyPr>
          <a:lstStyle/>
          <a:p>
            <a:r>
              <a:rPr lang="en-US" dirty="0"/>
              <a:t>Sarah Gilzean</a:t>
            </a:r>
          </a:p>
          <a:p>
            <a:r>
              <a:rPr lang="en-US" dirty="0"/>
              <a:t>Fiona Meek</a:t>
            </a:r>
          </a:p>
          <a:p>
            <a:r>
              <a:rPr lang="en-US" dirty="0"/>
              <a:t>MFMac Employment Team</a:t>
            </a:r>
          </a:p>
          <a:p>
            <a:r>
              <a:rPr lang="en-US" dirty="0"/>
              <a:t>8 May 2025</a:t>
            </a:r>
          </a:p>
        </p:txBody>
      </p:sp>
    </p:spTree>
    <p:extLst>
      <p:ext uri="{BB962C8B-B14F-4D97-AF65-F5344CB8AC3E}">
        <p14:creationId xmlns:p14="http://schemas.microsoft.com/office/powerpoint/2010/main" val="2852597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C9FD9-E8F5-8609-1E3A-DA2E94B72D07}"/>
              </a:ext>
            </a:extLst>
          </p:cNvPr>
          <p:cNvSpPr>
            <a:spLocks noGrp="1"/>
          </p:cNvSpPr>
          <p:nvPr>
            <p:ph type="title"/>
          </p:nvPr>
        </p:nvSpPr>
        <p:spPr/>
        <p:txBody>
          <a:bodyPr/>
          <a:lstStyle/>
          <a:p>
            <a:r>
              <a:rPr lang="en-GB" dirty="0"/>
              <a:t>What we will cover</a:t>
            </a:r>
          </a:p>
        </p:txBody>
      </p:sp>
      <p:sp>
        <p:nvSpPr>
          <p:cNvPr id="3" name="Content Placeholder 2">
            <a:extLst>
              <a:ext uri="{FF2B5EF4-FFF2-40B4-BE49-F238E27FC236}">
                <a16:creationId xmlns:a16="http://schemas.microsoft.com/office/drawing/2014/main" id="{120B2FF6-3A12-F09B-D4B8-10C780E82799}"/>
              </a:ext>
            </a:extLst>
          </p:cNvPr>
          <p:cNvSpPr>
            <a:spLocks noGrp="1"/>
          </p:cNvSpPr>
          <p:nvPr>
            <p:ph idx="1"/>
          </p:nvPr>
        </p:nvSpPr>
        <p:spPr/>
        <p:txBody>
          <a:bodyPr/>
          <a:lstStyle/>
          <a:p>
            <a:r>
              <a:rPr lang="en-GB" b="1" dirty="0"/>
              <a:t>All </a:t>
            </a:r>
            <a:r>
              <a:rPr lang="en-GB" dirty="0"/>
              <a:t>reasonable steps to prevent sexual harassment;</a:t>
            </a:r>
          </a:p>
          <a:p>
            <a:r>
              <a:rPr lang="en-GB" dirty="0"/>
              <a:t>Changes to third party harassment;</a:t>
            </a:r>
          </a:p>
          <a:p>
            <a:r>
              <a:rPr lang="en-GB" dirty="0"/>
              <a:t>Flexible working changes;</a:t>
            </a:r>
          </a:p>
          <a:p>
            <a:r>
              <a:rPr lang="en-GB" dirty="0"/>
              <a:t>Enhanced protections for pregnant employees;</a:t>
            </a:r>
          </a:p>
          <a:p>
            <a:r>
              <a:rPr lang="en-GB" dirty="0"/>
              <a:t>Equality action plans;</a:t>
            </a:r>
          </a:p>
          <a:p>
            <a:r>
              <a:rPr lang="en-GB" dirty="0"/>
              <a:t>Equal pay protections and pay gap reporting - Equality (Race and Disability) Bill; and</a:t>
            </a:r>
          </a:p>
          <a:p>
            <a:r>
              <a:rPr lang="en-GB" dirty="0"/>
              <a:t>What you should be doing to prepare.</a:t>
            </a:r>
          </a:p>
        </p:txBody>
      </p:sp>
    </p:spTree>
    <p:extLst>
      <p:ext uri="{BB962C8B-B14F-4D97-AF65-F5344CB8AC3E}">
        <p14:creationId xmlns:p14="http://schemas.microsoft.com/office/powerpoint/2010/main" val="1517837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64E65-0760-5D33-70FA-270EC56FC749}"/>
              </a:ext>
            </a:extLst>
          </p:cNvPr>
          <p:cNvSpPr>
            <a:spLocks noGrp="1"/>
          </p:cNvSpPr>
          <p:nvPr>
            <p:ph type="title"/>
          </p:nvPr>
        </p:nvSpPr>
        <p:spPr/>
        <p:txBody>
          <a:bodyPr/>
          <a:lstStyle/>
          <a:p>
            <a:r>
              <a:rPr lang="en-GB" dirty="0"/>
              <a:t>Duty to prevent sexual harassment: What is the current position? </a:t>
            </a:r>
          </a:p>
        </p:txBody>
      </p:sp>
      <p:sp>
        <p:nvSpPr>
          <p:cNvPr id="3" name="Content Placeholder 2">
            <a:extLst>
              <a:ext uri="{FF2B5EF4-FFF2-40B4-BE49-F238E27FC236}">
                <a16:creationId xmlns:a16="http://schemas.microsoft.com/office/drawing/2014/main" id="{7CFFD1DF-6EE3-5BF7-353E-474418FF6270}"/>
              </a:ext>
            </a:extLst>
          </p:cNvPr>
          <p:cNvSpPr>
            <a:spLocks noGrp="1"/>
          </p:cNvSpPr>
          <p:nvPr>
            <p:ph idx="1"/>
          </p:nvPr>
        </p:nvSpPr>
        <p:spPr>
          <a:xfrm>
            <a:off x="838200" y="1825625"/>
            <a:ext cx="10839450" cy="4537075"/>
          </a:xfrm>
        </p:spPr>
        <p:txBody>
          <a:bodyPr>
            <a:normAutofit/>
          </a:bodyPr>
          <a:lstStyle/>
          <a:p>
            <a:endParaRPr lang="en-GB" dirty="0"/>
          </a:p>
          <a:p>
            <a:pPr>
              <a:spcAft>
                <a:spcPts val="1200"/>
              </a:spcAft>
            </a:pPr>
            <a:r>
              <a:rPr lang="en-GB" dirty="0"/>
              <a:t>Since October 2024 there is a duty to take “reasonable steps” to prevent the sexual harassment of employees.</a:t>
            </a:r>
          </a:p>
          <a:p>
            <a:pPr>
              <a:spcAft>
                <a:spcPts val="1200"/>
              </a:spcAft>
            </a:pPr>
            <a:r>
              <a:rPr lang="en-GB" dirty="0"/>
              <a:t>If employers do not take reasonable steps, compensation for employees can be increased by up to 25%.</a:t>
            </a:r>
          </a:p>
          <a:p>
            <a:pPr>
              <a:spcAft>
                <a:spcPts val="1200"/>
              </a:spcAft>
            </a:pPr>
            <a:r>
              <a:rPr lang="en-GB" dirty="0"/>
              <a:t>Enforcement is carried out by the Equality and Human Rights Commission (EHRC).</a:t>
            </a:r>
          </a:p>
          <a:p>
            <a:pPr>
              <a:spcAft>
                <a:spcPts val="1200"/>
              </a:spcAft>
            </a:pPr>
            <a:r>
              <a:rPr lang="en-GB" dirty="0"/>
              <a:t>The statutory “</a:t>
            </a:r>
            <a:r>
              <a:rPr lang="en-GB" b="1" dirty="0"/>
              <a:t>all reasonable steps</a:t>
            </a:r>
            <a:r>
              <a:rPr lang="en-GB" dirty="0"/>
              <a:t>” defence is still available.</a:t>
            </a:r>
          </a:p>
        </p:txBody>
      </p:sp>
    </p:spTree>
    <p:extLst>
      <p:ext uri="{BB962C8B-B14F-4D97-AF65-F5344CB8AC3E}">
        <p14:creationId xmlns:p14="http://schemas.microsoft.com/office/powerpoint/2010/main" val="2551413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9B63F-445C-0F80-A375-DA4BA801CD41}"/>
              </a:ext>
            </a:extLst>
          </p:cNvPr>
          <p:cNvSpPr>
            <a:spLocks noGrp="1"/>
          </p:cNvSpPr>
          <p:nvPr>
            <p:ph type="title"/>
          </p:nvPr>
        </p:nvSpPr>
        <p:spPr/>
        <p:txBody>
          <a:bodyPr/>
          <a:lstStyle/>
          <a:p>
            <a:r>
              <a:rPr lang="en-GB" dirty="0"/>
              <a:t>Duty to prevent sexual harassment: What is changing? </a:t>
            </a:r>
          </a:p>
        </p:txBody>
      </p:sp>
      <p:sp>
        <p:nvSpPr>
          <p:cNvPr id="3" name="Content Placeholder 2">
            <a:extLst>
              <a:ext uri="{FF2B5EF4-FFF2-40B4-BE49-F238E27FC236}">
                <a16:creationId xmlns:a16="http://schemas.microsoft.com/office/drawing/2014/main" id="{2ABB044F-380E-1224-A095-F3C9C1994E93}"/>
              </a:ext>
            </a:extLst>
          </p:cNvPr>
          <p:cNvSpPr>
            <a:spLocks noGrp="1"/>
          </p:cNvSpPr>
          <p:nvPr>
            <p:ph idx="1"/>
          </p:nvPr>
        </p:nvSpPr>
        <p:spPr>
          <a:xfrm>
            <a:off x="838200" y="1825624"/>
            <a:ext cx="10515600" cy="4371975"/>
          </a:xfrm>
        </p:spPr>
        <p:txBody>
          <a:bodyPr>
            <a:normAutofit/>
          </a:bodyPr>
          <a:lstStyle/>
          <a:p>
            <a:pPr marL="0" indent="0">
              <a:spcBef>
                <a:spcPts val="1200"/>
              </a:spcBef>
              <a:spcAft>
                <a:spcPts val="1200"/>
              </a:spcAft>
              <a:buNone/>
            </a:pPr>
            <a:endParaRPr lang="en-GB" dirty="0"/>
          </a:p>
          <a:p>
            <a:pPr>
              <a:spcBef>
                <a:spcPts val="1200"/>
              </a:spcBef>
              <a:spcAft>
                <a:spcPts val="1200"/>
              </a:spcAft>
            </a:pPr>
            <a:r>
              <a:rPr lang="en-GB" dirty="0"/>
              <a:t>The duty will be for employers to take “</a:t>
            </a:r>
            <a:r>
              <a:rPr lang="en-GB" b="1" u="sng" dirty="0"/>
              <a:t>all</a:t>
            </a:r>
            <a:r>
              <a:rPr lang="en-GB" b="1" dirty="0"/>
              <a:t> reasonable steps</a:t>
            </a:r>
            <a:r>
              <a:rPr lang="en-GB" dirty="0"/>
              <a:t>”, not just “</a:t>
            </a:r>
            <a:r>
              <a:rPr lang="en-GB" b="1" dirty="0"/>
              <a:t>reasonable steps</a:t>
            </a:r>
            <a:r>
              <a:rPr lang="en-GB" dirty="0"/>
              <a:t>”, to prevent the sexual harassment of its employees.</a:t>
            </a:r>
          </a:p>
          <a:p>
            <a:pPr>
              <a:spcBef>
                <a:spcPts val="1200"/>
              </a:spcBef>
              <a:spcAft>
                <a:spcPts val="1200"/>
              </a:spcAft>
            </a:pPr>
            <a:r>
              <a:rPr lang="en-GB" dirty="0"/>
              <a:t>What’s the difference?</a:t>
            </a:r>
          </a:p>
          <a:p>
            <a:pPr lvl="1">
              <a:spcBef>
                <a:spcPts val="1200"/>
              </a:spcBef>
              <a:spcAft>
                <a:spcPts val="1200"/>
              </a:spcAft>
            </a:pPr>
            <a:r>
              <a:rPr lang="en-GB" sz="2200" dirty="0"/>
              <a:t>If a tribunal finds that </a:t>
            </a:r>
            <a:r>
              <a:rPr lang="en-GB" sz="2200" u="sng" dirty="0"/>
              <a:t>any</a:t>
            </a:r>
            <a:r>
              <a:rPr lang="en-GB" sz="2200" dirty="0"/>
              <a:t> reasonable step has not been taken, the duty has not been complied with.</a:t>
            </a:r>
          </a:p>
          <a:p>
            <a:pPr lvl="1">
              <a:spcBef>
                <a:spcPts val="1200"/>
              </a:spcBef>
              <a:spcAft>
                <a:spcPts val="1200"/>
              </a:spcAft>
            </a:pPr>
            <a:r>
              <a:rPr lang="en-GB" sz="2200" dirty="0"/>
              <a:t>It will be more difficult to establish compliance.</a:t>
            </a:r>
          </a:p>
        </p:txBody>
      </p:sp>
    </p:spTree>
    <p:extLst>
      <p:ext uri="{BB962C8B-B14F-4D97-AF65-F5344CB8AC3E}">
        <p14:creationId xmlns:p14="http://schemas.microsoft.com/office/powerpoint/2010/main" val="3240824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3ECC7-0CFA-6D02-722E-7979C5236009}"/>
              </a:ext>
            </a:extLst>
          </p:cNvPr>
          <p:cNvSpPr>
            <a:spLocks noGrp="1"/>
          </p:cNvSpPr>
          <p:nvPr>
            <p:ph type="title"/>
          </p:nvPr>
        </p:nvSpPr>
        <p:spPr/>
        <p:txBody>
          <a:bodyPr>
            <a:normAutofit/>
          </a:bodyPr>
          <a:lstStyle/>
          <a:p>
            <a:r>
              <a:rPr lang="en-GB" dirty="0"/>
              <a:t>Sexual harassment &amp; whistleblowing</a:t>
            </a:r>
          </a:p>
        </p:txBody>
      </p:sp>
      <p:sp>
        <p:nvSpPr>
          <p:cNvPr id="3" name="Content Placeholder 2">
            <a:extLst>
              <a:ext uri="{FF2B5EF4-FFF2-40B4-BE49-F238E27FC236}">
                <a16:creationId xmlns:a16="http://schemas.microsoft.com/office/drawing/2014/main" id="{FB460063-EFB1-994C-B45C-2E8E800F9408}"/>
              </a:ext>
            </a:extLst>
          </p:cNvPr>
          <p:cNvSpPr>
            <a:spLocks noGrp="1"/>
          </p:cNvSpPr>
          <p:nvPr>
            <p:ph idx="1"/>
          </p:nvPr>
        </p:nvSpPr>
        <p:spPr/>
        <p:txBody>
          <a:bodyPr/>
          <a:lstStyle/>
          <a:p>
            <a:pPr>
              <a:spcAft>
                <a:spcPts val="1200"/>
              </a:spcAft>
            </a:pPr>
            <a:r>
              <a:rPr lang="en-GB" dirty="0"/>
              <a:t>Sexual harassment is to be a “qualifying disclosure” for whistleblowing purposes.</a:t>
            </a:r>
          </a:p>
          <a:p>
            <a:pPr>
              <a:spcAft>
                <a:spcPts val="1200"/>
              </a:spcAft>
            </a:pPr>
            <a:r>
              <a:rPr lang="en-GB" dirty="0"/>
              <a:t>Will still be required to additionally meet the public interest test.</a:t>
            </a:r>
          </a:p>
          <a:p>
            <a:pPr>
              <a:spcAft>
                <a:spcPts val="1200"/>
              </a:spcAft>
            </a:pPr>
            <a:r>
              <a:rPr lang="en-GB" dirty="0"/>
              <a:t>Although this makes it clear that a sexual harassment disclosure can amount to whistleblowing, there is already some protection under the current regime:</a:t>
            </a:r>
          </a:p>
          <a:p>
            <a:pPr lvl="1">
              <a:spcAft>
                <a:spcPts val="1200"/>
              </a:spcAft>
            </a:pPr>
            <a:r>
              <a:rPr lang="en-GB" sz="2200" dirty="0"/>
              <a:t>Breach of health and safety. </a:t>
            </a:r>
          </a:p>
          <a:p>
            <a:pPr lvl="1">
              <a:spcAft>
                <a:spcPts val="1200"/>
              </a:spcAft>
            </a:pPr>
            <a:r>
              <a:rPr lang="en-GB" sz="2200" dirty="0"/>
              <a:t>Breach of a legal obligation.</a:t>
            </a:r>
          </a:p>
        </p:txBody>
      </p:sp>
    </p:spTree>
    <p:extLst>
      <p:ext uri="{BB962C8B-B14F-4D97-AF65-F5344CB8AC3E}">
        <p14:creationId xmlns:p14="http://schemas.microsoft.com/office/powerpoint/2010/main" val="3150404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7D097-8538-88AF-F9E3-2D22FE211B32}"/>
              </a:ext>
            </a:extLst>
          </p:cNvPr>
          <p:cNvSpPr>
            <a:spLocks noGrp="1"/>
          </p:cNvSpPr>
          <p:nvPr>
            <p:ph type="title"/>
          </p:nvPr>
        </p:nvSpPr>
        <p:spPr/>
        <p:txBody>
          <a:bodyPr>
            <a:normAutofit/>
          </a:bodyPr>
          <a:lstStyle/>
          <a:p>
            <a:r>
              <a:rPr lang="en-GB" dirty="0"/>
              <a:t>Duty to prevent third party harassment: What is changing? </a:t>
            </a:r>
          </a:p>
        </p:txBody>
      </p:sp>
      <p:sp>
        <p:nvSpPr>
          <p:cNvPr id="3" name="Content Placeholder 2">
            <a:extLst>
              <a:ext uri="{FF2B5EF4-FFF2-40B4-BE49-F238E27FC236}">
                <a16:creationId xmlns:a16="http://schemas.microsoft.com/office/drawing/2014/main" id="{6DA8722A-612A-7EAD-7AA0-84F9B2DD2ABD}"/>
              </a:ext>
            </a:extLst>
          </p:cNvPr>
          <p:cNvSpPr>
            <a:spLocks noGrp="1"/>
          </p:cNvSpPr>
          <p:nvPr>
            <p:ph idx="1"/>
          </p:nvPr>
        </p:nvSpPr>
        <p:spPr>
          <a:xfrm>
            <a:off x="757084" y="1799303"/>
            <a:ext cx="10596716" cy="4778478"/>
          </a:xfrm>
        </p:spPr>
        <p:txBody>
          <a:bodyPr>
            <a:normAutofit fontScale="85000" lnSpcReduction="20000"/>
          </a:bodyPr>
          <a:lstStyle/>
          <a:p>
            <a:pPr marL="0" indent="0">
              <a:lnSpc>
                <a:spcPct val="100000"/>
              </a:lnSpc>
              <a:spcBef>
                <a:spcPts val="0"/>
              </a:spcBef>
              <a:spcAft>
                <a:spcPts val="600"/>
              </a:spcAft>
              <a:buNone/>
            </a:pPr>
            <a:endParaRPr lang="en-GB" dirty="0"/>
          </a:p>
          <a:p>
            <a:pPr>
              <a:lnSpc>
                <a:spcPct val="100000"/>
              </a:lnSpc>
              <a:spcBef>
                <a:spcPts val="1200"/>
              </a:spcBef>
              <a:spcAft>
                <a:spcPts val="1200"/>
              </a:spcAft>
            </a:pPr>
            <a:r>
              <a:rPr lang="en-GB" dirty="0"/>
              <a:t>Employers must take “</a:t>
            </a:r>
            <a:r>
              <a:rPr lang="en-GB" b="1" u="sng" dirty="0"/>
              <a:t>all</a:t>
            </a:r>
            <a:r>
              <a:rPr lang="en-GB" b="1" dirty="0"/>
              <a:t> reasonable steps</a:t>
            </a:r>
            <a:r>
              <a:rPr lang="en-GB" dirty="0"/>
              <a:t>” to prevent harassment by third parties towards employees in the course of their employment. </a:t>
            </a:r>
          </a:p>
          <a:p>
            <a:pPr>
              <a:lnSpc>
                <a:spcPct val="100000"/>
              </a:lnSpc>
              <a:spcBef>
                <a:spcPts val="1200"/>
              </a:spcBef>
              <a:spcAft>
                <a:spcPts val="1200"/>
              </a:spcAft>
            </a:pPr>
            <a:r>
              <a:rPr lang="en-GB" dirty="0"/>
              <a:t>There are 3 types of harassment under the Equality Act 2010: </a:t>
            </a:r>
          </a:p>
          <a:p>
            <a:pPr lvl="1">
              <a:lnSpc>
                <a:spcPct val="100000"/>
              </a:lnSpc>
              <a:spcBef>
                <a:spcPts val="1200"/>
              </a:spcBef>
              <a:spcAft>
                <a:spcPts val="1200"/>
              </a:spcAft>
            </a:pPr>
            <a:r>
              <a:rPr lang="en-GB" sz="2200" dirty="0"/>
              <a:t>harassment related to a relevant protected characteristic;</a:t>
            </a:r>
          </a:p>
          <a:p>
            <a:pPr lvl="1">
              <a:lnSpc>
                <a:spcPct val="100000"/>
              </a:lnSpc>
              <a:spcBef>
                <a:spcPts val="1200"/>
              </a:spcBef>
              <a:spcAft>
                <a:spcPts val="1200"/>
              </a:spcAft>
            </a:pPr>
            <a:r>
              <a:rPr lang="en-GB" sz="2200" dirty="0"/>
              <a:t>sexual harassment; and</a:t>
            </a:r>
          </a:p>
          <a:p>
            <a:pPr lvl="1">
              <a:lnSpc>
                <a:spcPct val="100000"/>
              </a:lnSpc>
              <a:spcBef>
                <a:spcPts val="1200"/>
              </a:spcBef>
              <a:spcAft>
                <a:spcPts val="1200"/>
              </a:spcAft>
            </a:pPr>
            <a:r>
              <a:rPr lang="en-GB" sz="2200" dirty="0"/>
              <a:t>less favourable treatment for submitting to or rejecting sexual harassment or harassment related to sex or gender assignment.</a:t>
            </a:r>
          </a:p>
          <a:p>
            <a:pPr>
              <a:spcBef>
                <a:spcPts val="1200"/>
              </a:spcBef>
              <a:spcAft>
                <a:spcPts val="1200"/>
              </a:spcAft>
            </a:pPr>
            <a:r>
              <a:rPr lang="en-GB" dirty="0"/>
              <a:t>A “third party” is defined as a person other than the employer or a fellow employee.</a:t>
            </a:r>
          </a:p>
          <a:p>
            <a:endParaRPr lang="en-GB" dirty="0"/>
          </a:p>
        </p:txBody>
      </p:sp>
    </p:spTree>
    <p:extLst>
      <p:ext uri="{BB962C8B-B14F-4D97-AF65-F5344CB8AC3E}">
        <p14:creationId xmlns:p14="http://schemas.microsoft.com/office/powerpoint/2010/main" val="2022033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A01F8-9C22-E6AB-25F1-C47B31FB010D}"/>
              </a:ext>
            </a:extLst>
          </p:cNvPr>
          <p:cNvSpPr>
            <a:spLocks noGrp="1"/>
          </p:cNvSpPr>
          <p:nvPr>
            <p:ph type="title"/>
          </p:nvPr>
        </p:nvSpPr>
        <p:spPr/>
        <p:txBody>
          <a:bodyPr/>
          <a:lstStyle/>
          <a:p>
            <a:r>
              <a:rPr lang="en-GB" dirty="0"/>
              <a:t>What are reasonable steps to prevent harassment?</a:t>
            </a:r>
          </a:p>
        </p:txBody>
      </p:sp>
      <p:sp>
        <p:nvSpPr>
          <p:cNvPr id="3" name="Content Placeholder 2">
            <a:extLst>
              <a:ext uri="{FF2B5EF4-FFF2-40B4-BE49-F238E27FC236}">
                <a16:creationId xmlns:a16="http://schemas.microsoft.com/office/drawing/2014/main" id="{C4811F01-5CBA-AC8B-D6DA-0672C8A848D1}"/>
              </a:ext>
            </a:extLst>
          </p:cNvPr>
          <p:cNvSpPr>
            <a:spLocks noGrp="1"/>
          </p:cNvSpPr>
          <p:nvPr>
            <p:ph idx="1"/>
          </p:nvPr>
        </p:nvSpPr>
        <p:spPr>
          <a:xfrm>
            <a:off x="838200" y="1825625"/>
            <a:ext cx="10515600" cy="4667250"/>
          </a:xfrm>
        </p:spPr>
        <p:txBody>
          <a:bodyPr>
            <a:normAutofit fontScale="92500" lnSpcReduction="20000"/>
          </a:bodyPr>
          <a:lstStyle/>
          <a:p>
            <a:pPr>
              <a:spcBef>
                <a:spcPts val="1200"/>
              </a:spcBef>
              <a:spcAft>
                <a:spcPts val="1200"/>
              </a:spcAft>
            </a:pPr>
            <a:r>
              <a:rPr lang="en-GB" dirty="0"/>
              <a:t>The EHRC Technical Guidance includes practical steps.</a:t>
            </a:r>
          </a:p>
          <a:p>
            <a:pPr>
              <a:spcBef>
                <a:spcPts val="1200"/>
              </a:spcBef>
              <a:spcAft>
                <a:spcPts val="1200"/>
              </a:spcAft>
            </a:pPr>
            <a:r>
              <a:rPr lang="en-GB" dirty="0"/>
              <a:t>The EHRC 8 Step Guide - Preventing Sexual Harassment at Work.</a:t>
            </a:r>
          </a:p>
          <a:p>
            <a:pPr>
              <a:spcBef>
                <a:spcPts val="1200"/>
              </a:spcBef>
              <a:spcAft>
                <a:spcPts val="1200"/>
              </a:spcAft>
            </a:pPr>
            <a:r>
              <a:rPr lang="en-GB" dirty="0"/>
              <a:t>The Secretary of State will have the power to specify, in regulations, steps that are to be regarded as “reasonable”.</a:t>
            </a:r>
          </a:p>
          <a:p>
            <a:pPr>
              <a:spcBef>
                <a:spcPts val="1200"/>
              </a:spcBef>
              <a:spcAft>
                <a:spcPts val="1200"/>
              </a:spcAft>
            </a:pPr>
            <a:r>
              <a:rPr lang="en-GB" dirty="0"/>
              <a:t>Steps that may be specified include:</a:t>
            </a:r>
          </a:p>
          <a:p>
            <a:pPr lvl="1">
              <a:spcBef>
                <a:spcPts val="1200"/>
              </a:spcBef>
              <a:spcAft>
                <a:spcPts val="1200"/>
              </a:spcAft>
            </a:pPr>
            <a:r>
              <a:rPr lang="en-GB" sz="2200" dirty="0"/>
              <a:t>carrying out assessments; </a:t>
            </a:r>
          </a:p>
          <a:p>
            <a:pPr lvl="1">
              <a:spcBef>
                <a:spcPts val="1200"/>
              </a:spcBef>
              <a:spcAft>
                <a:spcPts val="1200"/>
              </a:spcAft>
            </a:pPr>
            <a:r>
              <a:rPr lang="en-GB" sz="2200" dirty="0"/>
              <a:t>publishing plans or policies;</a:t>
            </a:r>
          </a:p>
          <a:p>
            <a:pPr lvl="1">
              <a:spcBef>
                <a:spcPts val="1200"/>
              </a:spcBef>
              <a:spcAft>
                <a:spcPts val="1200"/>
              </a:spcAft>
            </a:pPr>
            <a:r>
              <a:rPr lang="en-GB" sz="2200" dirty="0"/>
              <a:t>steps relating to the reporting of sexual harassment;</a:t>
            </a:r>
          </a:p>
          <a:p>
            <a:pPr lvl="1">
              <a:spcBef>
                <a:spcPts val="1200"/>
              </a:spcBef>
              <a:spcAft>
                <a:spcPts val="1200"/>
              </a:spcAft>
            </a:pPr>
            <a:r>
              <a:rPr lang="en-GB" sz="2200" dirty="0"/>
              <a:t>steps relating to the handling of complaints.</a:t>
            </a:r>
          </a:p>
        </p:txBody>
      </p:sp>
    </p:spTree>
    <p:extLst>
      <p:ext uri="{BB962C8B-B14F-4D97-AF65-F5344CB8AC3E}">
        <p14:creationId xmlns:p14="http://schemas.microsoft.com/office/powerpoint/2010/main" val="2132244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B6E73-4F1F-0667-77EE-3DD681C66C54}"/>
              </a:ext>
            </a:extLst>
          </p:cNvPr>
          <p:cNvSpPr>
            <a:spLocks noGrp="1"/>
          </p:cNvSpPr>
          <p:nvPr>
            <p:ph type="title"/>
          </p:nvPr>
        </p:nvSpPr>
        <p:spPr>
          <a:xfrm>
            <a:off x="646611" y="356417"/>
            <a:ext cx="11170921" cy="1325563"/>
          </a:xfrm>
        </p:spPr>
        <p:txBody>
          <a:bodyPr anchor="ctr">
            <a:normAutofit/>
          </a:bodyPr>
          <a:lstStyle/>
          <a:p>
            <a:r>
              <a:rPr lang="en-GB" sz="2800" i="1" dirty="0"/>
              <a:t>Campbell v Sheffield Teaching Hospital NHS Foundation &amp; Anor</a:t>
            </a:r>
            <a:endParaRPr lang="en-GB" sz="2800" dirty="0"/>
          </a:p>
        </p:txBody>
      </p:sp>
      <p:graphicFrame>
        <p:nvGraphicFramePr>
          <p:cNvPr id="5" name="Content Placeholder 2">
            <a:extLst>
              <a:ext uri="{FF2B5EF4-FFF2-40B4-BE49-F238E27FC236}">
                <a16:creationId xmlns:a16="http://schemas.microsoft.com/office/drawing/2014/main" id="{8642CAA8-AF56-1629-7A70-7154A6F4AEDB}"/>
              </a:ext>
            </a:extLst>
          </p:cNvPr>
          <p:cNvGraphicFramePr>
            <a:graphicFrameLocks noGrp="1"/>
          </p:cNvGraphicFramePr>
          <p:nvPr>
            <p:ph idx="1"/>
            <p:extLst>
              <p:ext uri="{D42A27DB-BD31-4B8C-83A1-F6EECF244321}">
                <p14:modId xmlns:p14="http://schemas.microsoft.com/office/powerpoint/2010/main" val="1738533562"/>
              </p:ext>
            </p:extLst>
          </p:nvPr>
        </p:nvGraphicFramePr>
        <p:xfrm>
          <a:off x="838200" y="1825625"/>
          <a:ext cx="10515600" cy="4304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0680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20936-EFD6-9BDB-0CF5-A54D55F4ACF4}"/>
              </a:ext>
            </a:extLst>
          </p:cNvPr>
          <p:cNvSpPr>
            <a:spLocks noGrp="1"/>
          </p:cNvSpPr>
          <p:nvPr>
            <p:ph type="title"/>
          </p:nvPr>
        </p:nvSpPr>
        <p:spPr/>
        <p:txBody>
          <a:bodyPr/>
          <a:lstStyle/>
          <a:p>
            <a:r>
              <a:rPr lang="en-GB" dirty="0"/>
              <a:t>Flexible working changes</a:t>
            </a:r>
          </a:p>
        </p:txBody>
      </p:sp>
      <p:sp>
        <p:nvSpPr>
          <p:cNvPr id="3" name="Content Placeholder 2">
            <a:extLst>
              <a:ext uri="{FF2B5EF4-FFF2-40B4-BE49-F238E27FC236}">
                <a16:creationId xmlns:a16="http://schemas.microsoft.com/office/drawing/2014/main" id="{A6F8394B-B365-9772-2D55-19234D2944D4}"/>
              </a:ext>
            </a:extLst>
          </p:cNvPr>
          <p:cNvSpPr>
            <a:spLocks noGrp="1"/>
          </p:cNvSpPr>
          <p:nvPr>
            <p:ph idx="1"/>
          </p:nvPr>
        </p:nvSpPr>
        <p:spPr/>
        <p:txBody>
          <a:bodyPr>
            <a:normAutofit fontScale="92500" lnSpcReduction="10000"/>
          </a:bodyPr>
          <a:lstStyle/>
          <a:p>
            <a:pPr marL="0" indent="0">
              <a:spcBef>
                <a:spcPts val="1200"/>
              </a:spcBef>
              <a:spcAft>
                <a:spcPts val="1200"/>
              </a:spcAft>
              <a:buNone/>
            </a:pPr>
            <a:r>
              <a:rPr lang="en-GB" dirty="0"/>
              <a:t>The Employment Rights Bill requires:-</a:t>
            </a:r>
          </a:p>
          <a:p>
            <a:pPr>
              <a:spcBef>
                <a:spcPts val="1200"/>
              </a:spcBef>
              <a:spcAft>
                <a:spcPts val="1200"/>
              </a:spcAft>
            </a:pPr>
            <a:r>
              <a:rPr lang="en-GB" dirty="0"/>
              <a:t>Any refusal of a request must be “reasonable” (statutory grounds for refusal will not change that).</a:t>
            </a:r>
          </a:p>
          <a:p>
            <a:pPr>
              <a:spcBef>
                <a:spcPts val="1200"/>
              </a:spcBef>
              <a:spcAft>
                <a:spcPts val="1200"/>
              </a:spcAft>
            </a:pPr>
            <a:r>
              <a:rPr lang="en-GB" dirty="0"/>
              <a:t>The employer must explain in writing:-</a:t>
            </a:r>
          </a:p>
          <a:p>
            <a:pPr lvl="1">
              <a:spcBef>
                <a:spcPts val="1200"/>
              </a:spcBef>
              <a:spcAft>
                <a:spcPts val="1200"/>
              </a:spcAft>
            </a:pPr>
            <a:r>
              <a:rPr lang="en-GB" sz="2200" dirty="0"/>
              <a:t>what the ground for any refusal is; and</a:t>
            </a:r>
          </a:p>
          <a:p>
            <a:pPr lvl="1">
              <a:spcBef>
                <a:spcPts val="1200"/>
              </a:spcBef>
              <a:spcAft>
                <a:spcPts val="1200"/>
              </a:spcAft>
            </a:pPr>
            <a:r>
              <a:rPr lang="en-GB" sz="2200" dirty="0"/>
              <a:t>w</a:t>
            </a:r>
            <a:r>
              <a:rPr lang="en-GB" sz="2200"/>
              <a:t>hy </a:t>
            </a:r>
            <a:r>
              <a:rPr lang="en-GB" sz="2200" dirty="0"/>
              <a:t>their refusal </a:t>
            </a:r>
            <a:r>
              <a:rPr lang="en-GB" sz="2200"/>
              <a:t>is considered </a:t>
            </a:r>
            <a:r>
              <a:rPr lang="en-GB" sz="2200" dirty="0"/>
              <a:t>reasonable </a:t>
            </a:r>
          </a:p>
          <a:p>
            <a:pPr>
              <a:spcBef>
                <a:spcPts val="1200"/>
              </a:spcBef>
              <a:spcAft>
                <a:spcPts val="1200"/>
              </a:spcAft>
            </a:pPr>
            <a:r>
              <a:rPr lang="en-GB" dirty="0"/>
              <a:t>Regulations may specify steps that employers must take to comply with the requirement to consult before rejecting a request.</a:t>
            </a:r>
          </a:p>
        </p:txBody>
      </p:sp>
    </p:spTree>
    <p:extLst>
      <p:ext uri="{BB962C8B-B14F-4D97-AF65-F5344CB8AC3E}">
        <p14:creationId xmlns:p14="http://schemas.microsoft.com/office/powerpoint/2010/main" val="34136828"/>
      </p:ext>
    </p:extLst>
  </p:cSld>
  <p:clrMapOvr>
    <a:masterClrMapping/>
  </p:clrMapOvr>
</p:sld>
</file>

<file path=ppt/theme/theme1.xml><?xml version="1.0" encoding="utf-8"?>
<a:theme xmlns:a="http://schemas.openxmlformats.org/drawingml/2006/main" name="Office Theme">
  <a:themeElements>
    <a:clrScheme name="MFMac">
      <a:dk1>
        <a:srgbClr val="000000"/>
      </a:dk1>
      <a:lt1>
        <a:srgbClr val="FFFFFF"/>
      </a:lt1>
      <a:dk2>
        <a:srgbClr val="757070"/>
      </a:dk2>
      <a:lt2>
        <a:srgbClr val="E7E6E6"/>
      </a:lt2>
      <a:accent1>
        <a:srgbClr val="1B0E60"/>
      </a:accent1>
      <a:accent2>
        <a:srgbClr val="7C0F6C"/>
      </a:accent2>
      <a:accent3>
        <a:srgbClr val="CC0C7B"/>
      </a:accent3>
      <a:accent4>
        <a:srgbClr val="FFFFFF"/>
      </a:accent4>
      <a:accent5>
        <a:srgbClr val="0EDFD9"/>
      </a:accent5>
      <a:accent6>
        <a:srgbClr val="3A3838"/>
      </a:accent6>
      <a:hlink>
        <a:srgbClr val="1B0E60"/>
      </a:hlink>
      <a:folHlink>
        <a:srgbClr val="7C0F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D3DA5FFB-76A6-4F70-B7CD-963746D78C30}" vid="{A0421799-A4A3-4CF9-BFEF-D975877643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 L E G A L ! 1 0 2 6 0 5 5 4 6 . 1 < / d o c u m e n t i d >  
     < s e n d e r i d > C M M 1 < / s e n d e r i d >  
     < s e n d e r e m a i l > C A R R I E . M I T C H E L L @ M F M A C . C O M < / s e n d e r e m a i l >  
     < l a s t m o d i f i e d > 2 0 2 5 - 0 4 - 3 0 T 1 5 : 2 9 : 5 5 . 0 0 0 0 0 0 0 + 0 1 : 0 0 < / l a s t m o d i f i e d >  
     < d a t a b a s e > L E G A L < / d a t a b a s e >  
 < / p r o p e r t i e s > 
</file>

<file path=customXml/itemProps1.xml><?xml version="1.0" encoding="utf-8"?>
<ds:datastoreItem xmlns:ds="http://schemas.openxmlformats.org/officeDocument/2006/customXml" ds:itemID="{76A03FAC-C842-4E1A-8E74-64D7E95F0CC8}">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blank</Template>
  <TotalTime>920</TotalTime>
  <Words>2722</Words>
  <Application>Microsoft Office PowerPoint</Application>
  <PresentationFormat>Widescreen</PresentationFormat>
  <Paragraphs>219</Paragraphs>
  <Slides>19</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Aptos</vt:lpstr>
      <vt:lpstr>Arial</vt:lpstr>
      <vt:lpstr>Didot</vt:lpstr>
      <vt:lpstr>Graphik-Regular</vt:lpstr>
      <vt:lpstr>Helvetica</vt:lpstr>
      <vt:lpstr>Roboto</vt:lpstr>
      <vt:lpstr>Roboto Light</vt:lpstr>
      <vt:lpstr>Source Sans Pro</vt:lpstr>
      <vt:lpstr>Symbol</vt:lpstr>
      <vt:lpstr>Office Theme</vt:lpstr>
      <vt:lpstr>Employment Rights Bill:  Equality &amp; Harassment</vt:lpstr>
      <vt:lpstr>What we will cover</vt:lpstr>
      <vt:lpstr>Duty to prevent sexual harassment: What is the current position? </vt:lpstr>
      <vt:lpstr>Duty to prevent sexual harassment: What is changing? </vt:lpstr>
      <vt:lpstr>Sexual harassment &amp; whistleblowing</vt:lpstr>
      <vt:lpstr>Duty to prevent third party harassment: What is changing? </vt:lpstr>
      <vt:lpstr>What are reasonable steps to prevent harassment?</vt:lpstr>
      <vt:lpstr>Campbell v Sheffield Teaching Hospital NHS Foundation &amp; Anor</vt:lpstr>
      <vt:lpstr>Flexible working changes</vt:lpstr>
      <vt:lpstr>Family leave and dismissal</vt:lpstr>
      <vt:lpstr>Other family related changes in ERB</vt:lpstr>
      <vt:lpstr>Gender equality action plans</vt:lpstr>
      <vt:lpstr>Gender equality action plans</vt:lpstr>
      <vt:lpstr>Equality (Race and Disability) Bill</vt:lpstr>
      <vt:lpstr>Equality (Race and Disability) Bill</vt:lpstr>
      <vt:lpstr>Possible timescales</vt:lpstr>
      <vt:lpstr>What you should be doing to prepare</vt:lpstr>
      <vt:lpstr>Questions?</vt:lpstr>
      <vt:lpstr>Employment Rights Bill:  Equality &amp; Harassment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Carrie Mitchell</dc:creator>
  <cp:lastModifiedBy>Fiona Meek</cp:lastModifiedBy>
  <cp:revision>5</cp:revision>
  <dcterms:created xsi:type="dcterms:W3CDTF">2025-04-23T11:19:11Z</dcterms:created>
  <dcterms:modified xsi:type="dcterms:W3CDTF">2025-05-08T07:26:04Z</dcterms:modified>
</cp:coreProperties>
</file>