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6"/>
  </p:notesMasterIdLst>
  <p:sldIdLst>
    <p:sldId id="270" r:id="rId3"/>
    <p:sldId id="274" r:id="rId4"/>
    <p:sldId id="272" r:id="rId5"/>
    <p:sldId id="290" r:id="rId6"/>
    <p:sldId id="291" r:id="rId7"/>
    <p:sldId id="292" r:id="rId8"/>
    <p:sldId id="284" r:id="rId9"/>
    <p:sldId id="285" r:id="rId10"/>
    <p:sldId id="286" r:id="rId11"/>
    <p:sldId id="287" r:id="rId12"/>
    <p:sldId id="288" r:id="rId13"/>
    <p:sldId id="289" r:id="rId14"/>
    <p:sldId id="273" r:id="rId15"/>
    <p:sldId id="309" r:id="rId16"/>
    <p:sldId id="310" r:id="rId17"/>
    <p:sldId id="303" r:id="rId18"/>
    <p:sldId id="304" r:id="rId19"/>
    <p:sldId id="305" r:id="rId20"/>
    <p:sldId id="306" r:id="rId21"/>
    <p:sldId id="307" r:id="rId22"/>
    <p:sldId id="308" r:id="rId23"/>
    <p:sldId id="301" r:id="rId24"/>
    <p:sldId id="31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4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30"/>
  </p:normalViewPr>
  <p:slideViewPr>
    <p:cSldViewPr snapToGrid="0" showGuides="1">
      <p:cViewPr varScale="1">
        <p:scale>
          <a:sx n="105" d="100"/>
          <a:sy n="105" d="100"/>
        </p:scale>
        <p:origin x="83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BF1D1-F3B7-4E30-9675-8FB083481B6C}"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A642B495-7E0D-42B1-8AB9-51D452D01363}">
      <dgm:prSet/>
      <dgm:spPr/>
      <dgm:t>
        <a:bodyPr/>
        <a:lstStyle/>
        <a:p>
          <a:r>
            <a:rPr lang="en-GB" dirty="0"/>
            <a:t>House of Commons considered Lords amendments on 15 September</a:t>
          </a:r>
          <a:endParaRPr lang="en-US" dirty="0"/>
        </a:p>
      </dgm:t>
    </dgm:pt>
    <dgm:pt modelId="{8215217E-4813-4463-B172-5C6F366C1F1F}" type="parTrans" cxnId="{EFEEE652-9F5D-4B4A-9614-761A88061464}">
      <dgm:prSet/>
      <dgm:spPr/>
      <dgm:t>
        <a:bodyPr/>
        <a:lstStyle/>
        <a:p>
          <a:endParaRPr lang="en-US"/>
        </a:p>
      </dgm:t>
    </dgm:pt>
    <dgm:pt modelId="{09A4D46D-949B-48C5-A6FB-03A9A8C879A3}" type="sibTrans" cxnId="{EFEEE652-9F5D-4B4A-9614-761A88061464}">
      <dgm:prSet/>
      <dgm:spPr/>
      <dgm:t>
        <a:bodyPr/>
        <a:lstStyle/>
        <a:p>
          <a:endParaRPr lang="en-US"/>
        </a:p>
      </dgm:t>
    </dgm:pt>
    <dgm:pt modelId="{F65234C7-7ECA-42F2-8EEB-DF5F3609979A}">
      <dgm:prSet/>
      <dgm:spPr/>
      <dgm:t>
        <a:bodyPr/>
        <a:lstStyle/>
        <a:p>
          <a:r>
            <a:rPr lang="en-GB" dirty="0"/>
            <a:t>Text of Bill requires to be agreed by both Houses prior to Royal Assent</a:t>
          </a:r>
          <a:endParaRPr lang="en-US" dirty="0"/>
        </a:p>
      </dgm:t>
    </dgm:pt>
    <dgm:pt modelId="{C9B8F4FC-AA4B-4536-A105-25E0A6F158D3}" type="parTrans" cxnId="{01E67A15-0859-412C-A01C-C3F24EDCB6E5}">
      <dgm:prSet/>
      <dgm:spPr/>
      <dgm:t>
        <a:bodyPr/>
        <a:lstStyle/>
        <a:p>
          <a:endParaRPr lang="en-US"/>
        </a:p>
      </dgm:t>
    </dgm:pt>
    <dgm:pt modelId="{A50941BF-6F27-43CC-A47E-75150DEC2B60}" type="sibTrans" cxnId="{01E67A15-0859-412C-A01C-C3F24EDCB6E5}">
      <dgm:prSet/>
      <dgm:spPr/>
      <dgm:t>
        <a:bodyPr/>
        <a:lstStyle/>
        <a:p>
          <a:endParaRPr lang="en-US"/>
        </a:p>
      </dgm:t>
    </dgm:pt>
    <dgm:pt modelId="{60839739-2298-4329-957E-04FA00A74AFB}">
      <dgm:prSet/>
      <dgm:spPr/>
      <dgm:t>
        <a:bodyPr/>
        <a:lstStyle/>
        <a:p>
          <a:r>
            <a:rPr lang="en-GB" dirty="0"/>
            <a:t>Only Government amendments made in the House of Lords have been accepted into the Bill</a:t>
          </a:r>
          <a:endParaRPr lang="en-US" dirty="0"/>
        </a:p>
      </dgm:t>
    </dgm:pt>
    <dgm:pt modelId="{50F25398-2C96-43B8-9BC1-670B70ADA509}" type="parTrans" cxnId="{A663B64C-19F6-4DB4-A73F-EEF41F2A4903}">
      <dgm:prSet/>
      <dgm:spPr/>
      <dgm:t>
        <a:bodyPr/>
        <a:lstStyle/>
        <a:p>
          <a:endParaRPr lang="en-US"/>
        </a:p>
      </dgm:t>
    </dgm:pt>
    <dgm:pt modelId="{EBC51681-85D2-45B7-B857-EE1E06088ED7}" type="sibTrans" cxnId="{A663B64C-19F6-4DB4-A73F-EEF41F2A4903}">
      <dgm:prSet/>
      <dgm:spPr/>
      <dgm:t>
        <a:bodyPr/>
        <a:lstStyle/>
        <a:p>
          <a:endParaRPr lang="en-US"/>
        </a:p>
      </dgm:t>
    </dgm:pt>
    <dgm:pt modelId="{C567EB29-1597-4E93-B259-B61B1A7259CB}">
      <dgm:prSet/>
      <dgm:spPr/>
      <dgm:t>
        <a:bodyPr/>
        <a:lstStyle/>
        <a:p>
          <a:r>
            <a:rPr lang="en-GB" dirty="0"/>
            <a:t>The Bill will now return to the Lords (with it being customary for the Lords to give way to the Government position taken in the Commons)</a:t>
          </a:r>
          <a:endParaRPr lang="en-US" dirty="0"/>
        </a:p>
      </dgm:t>
    </dgm:pt>
    <dgm:pt modelId="{EB75E76C-D09E-4E52-9B17-93497E991B29}" type="parTrans" cxnId="{40FD4973-C43F-4BB8-9DEF-0608ED740ED9}">
      <dgm:prSet/>
      <dgm:spPr/>
      <dgm:t>
        <a:bodyPr/>
        <a:lstStyle/>
        <a:p>
          <a:endParaRPr lang="en-US"/>
        </a:p>
      </dgm:t>
    </dgm:pt>
    <dgm:pt modelId="{FB1EF0F6-C9A1-451A-8728-65D2238E0A4F}" type="sibTrans" cxnId="{40FD4973-C43F-4BB8-9DEF-0608ED740ED9}">
      <dgm:prSet/>
      <dgm:spPr/>
      <dgm:t>
        <a:bodyPr/>
        <a:lstStyle/>
        <a:p>
          <a:endParaRPr lang="en-US"/>
        </a:p>
      </dgm:t>
    </dgm:pt>
    <dgm:pt modelId="{A3CA67FC-7F46-4481-ADEC-FEBA352B88FC}">
      <dgm:prSet/>
      <dgm:spPr/>
      <dgm:t>
        <a:bodyPr/>
        <a:lstStyle/>
        <a:p>
          <a:r>
            <a:rPr lang="en-GB" dirty="0"/>
            <a:t>House of Commons recess between 16 September and 13 October – Royal Assent likely thereafter</a:t>
          </a:r>
          <a:endParaRPr lang="en-US" dirty="0"/>
        </a:p>
      </dgm:t>
    </dgm:pt>
    <dgm:pt modelId="{DF28B73A-3B39-4BFB-A6F9-22E013D5709B}" type="parTrans" cxnId="{C911A4B3-31D1-4DCF-A499-5D46DAB12A29}">
      <dgm:prSet/>
      <dgm:spPr/>
      <dgm:t>
        <a:bodyPr/>
        <a:lstStyle/>
        <a:p>
          <a:endParaRPr lang="en-US"/>
        </a:p>
      </dgm:t>
    </dgm:pt>
    <dgm:pt modelId="{1D076D65-FAC9-4BB5-B34C-05CB749C199E}" type="sibTrans" cxnId="{C911A4B3-31D1-4DCF-A499-5D46DAB12A29}">
      <dgm:prSet/>
      <dgm:spPr/>
      <dgm:t>
        <a:bodyPr/>
        <a:lstStyle/>
        <a:p>
          <a:endParaRPr lang="en-US"/>
        </a:p>
      </dgm:t>
    </dgm:pt>
    <dgm:pt modelId="{28BD01C5-DD76-4CEF-971B-58BF8EDF6C24}" type="pres">
      <dgm:prSet presAssocID="{EFDBF1D1-F3B7-4E30-9675-8FB083481B6C}" presName="vert0" presStyleCnt="0">
        <dgm:presLayoutVars>
          <dgm:dir/>
          <dgm:animOne val="branch"/>
          <dgm:animLvl val="lvl"/>
        </dgm:presLayoutVars>
      </dgm:prSet>
      <dgm:spPr/>
    </dgm:pt>
    <dgm:pt modelId="{40432BB7-7C57-47E9-9F99-E94B967A8014}" type="pres">
      <dgm:prSet presAssocID="{A642B495-7E0D-42B1-8AB9-51D452D01363}" presName="thickLine" presStyleLbl="alignNode1" presStyleIdx="0" presStyleCnt="5"/>
      <dgm:spPr/>
    </dgm:pt>
    <dgm:pt modelId="{35108FBB-CD78-41F3-80E1-6D0481223CE3}" type="pres">
      <dgm:prSet presAssocID="{A642B495-7E0D-42B1-8AB9-51D452D01363}" presName="horz1" presStyleCnt="0"/>
      <dgm:spPr/>
    </dgm:pt>
    <dgm:pt modelId="{439594D9-FEA2-4D7A-8F58-4C0AADF77715}" type="pres">
      <dgm:prSet presAssocID="{A642B495-7E0D-42B1-8AB9-51D452D01363}" presName="tx1" presStyleLbl="revTx" presStyleIdx="0" presStyleCnt="5"/>
      <dgm:spPr/>
    </dgm:pt>
    <dgm:pt modelId="{DAF9FCAE-C94B-4D63-BE2E-F2282E8E445E}" type="pres">
      <dgm:prSet presAssocID="{A642B495-7E0D-42B1-8AB9-51D452D01363}" presName="vert1" presStyleCnt="0"/>
      <dgm:spPr/>
    </dgm:pt>
    <dgm:pt modelId="{761AEB76-0483-4438-B42C-5B60BCC2B775}" type="pres">
      <dgm:prSet presAssocID="{F65234C7-7ECA-42F2-8EEB-DF5F3609979A}" presName="thickLine" presStyleLbl="alignNode1" presStyleIdx="1" presStyleCnt="5"/>
      <dgm:spPr/>
    </dgm:pt>
    <dgm:pt modelId="{FF756E06-22B3-48D2-9EDB-3A90816BCC1F}" type="pres">
      <dgm:prSet presAssocID="{F65234C7-7ECA-42F2-8EEB-DF5F3609979A}" presName="horz1" presStyleCnt="0"/>
      <dgm:spPr/>
    </dgm:pt>
    <dgm:pt modelId="{8F747D52-61A3-4C90-8586-7B3CFCEA8321}" type="pres">
      <dgm:prSet presAssocID="{F65234C7-7ECA-42F2-8EEB-DF5F3609979A}" presName="tx1" presStyleLbl="revTx" presStyleIdx="1" presStyleCnt="5"/>
      <dgm:spPr/>
    </dgm:pt>
    <dgm:pt modelId="{432D3E01-053C-4986-9E04-BE1190F30870}" type="pres">
      <dgm:prSet presAssocID="{F65234C7-7ECA-42F2-8EEB-DF5F3609979A}" presName="vert1" presStyleCnt="0"/>
      <dgm:spPr/>
    </dgm:pt>
    <dgm:pt modelId="{0D83E4B5-F3A7-4F8E-A0F0-BB6642AA1368}" type="pres">
      <dgm:prSet presAssocID="{60839739-2298-4329-957E-04FA00A74AFB}" presName="thickLine" presStyleLbl="alignNode1" presStyleIdx="2" presStyleCnt="5"/>
      <dgm:spPr/>
    </dgm:pt>
    <dgm:pt modelId="{97A696DE-2DAD-48D5-8B9F-E1D52F040F91}" type="pres">
      <dgm:prSet presAssocID="{60839739-2298-4329-957E-04FA00A74AFB}" presName="horz1" presStyleCnt="0"/>
      <dgm:spPr/>
    </dgm:pt>
    <dgm:pt modelId="{F19813D4-130D-4661-8031-015DA6CBFCB6}" type="pres">
      <dgm:prSet presAssocID="{60839739-2298-4329-957E-04FA00A74AFB}" presName="tx1" presStyleLbl="revTx" presStyleIdx="2" presStyleCnt="5"/>
      <dgm:spPr/>
    </dgm:pt>
    <dgm:pt modelId="{F0F4A9DC-424C-41B5-8FF2-282DA099E0D7}" type="pres">
      <dgm:prSet presAssocID="{60839739-2298-4329-957E-04FA00A74AFB}" presName="vert1" presStyleCnt="0"/>
      <dgm:spPr/>
    </dgm:pt>
    <dgm:pt modelId="{C557CDC8-A4F9-4218-8AAE-B6CCBA0356BF}" type="pres">
      <dgm:prSet presAssocID="{C567EB29-1597-4E93-B259-B61B1A7259CB}" presName="thickLine" presStyleLbl="alignNode1" presStyleIdx="3" presStyleCnt="5"/>
      <dgm:spPr/>
    </dgm:pt>
    <dgm:pt modelId="{15BC1320-1D18-4534-87B1-41C5A714C2D4}" type="pres">
      <dgm:prSet presAssocID="{C567EB29-1597-4E93-B259-B61B1A7259CB}" presName="horz1" presStyleCnt="0"/>
      <dgm:spPr/>
    </dgm:pt>
    <dgm:pt modelId="{383CE53D-AA33-4DD5-9D7B-FBF4EA9DC065}" type="pres">
      <dgm:prSet presAssocID="{C567EB29-1597-4E93-B259-B61B1A7259CB}" presName="tx1" presStyleLbl="revTx" presStyleIdx="3" presStyleCnt="5"/>
      <dgm:spPr/>
    </dgm:pt>
    <dgm:pt modelId="{2A6DA5E6-B9CB-486B-AAEF-9D625C04E5AC}" type="pres">
      <dgm:prSet presAssocID="{C567EB29-1597-4E93-B259-B61B1A7259CB}" presName="vert1" presStyleCnt="0"/>
      <dgm:spPr/>
    </dgm:pt>
    <dgm:pt modelId="{5F6CF15A-6352-464B-AD00-19E4893905CA}" type="pres">
      <dgm:prSet presAssocID="{A3CA67FC-7F46-4481-ADEC-FEBA352B88FC}" presName="thickLine" presStyleLbl="alignNode1" presStyleIdx="4" presStyleCnt="5"/>
      <dgm:spPr/>
    </dgm:pt>
    <dgm:pt modelId="{0AE3D6E6-4A23-4960-A992-21B488C633A0}" type="pres">
      <dgm:prSet presAssocID="{A3CA67FC-7F46-4481-ADEC-FEBA352B88FC}" presName="horz1" presStyleCnt="0"/>
      <dgm:spPr/>
    </dgm:pt>
    <dgm:pt modelId="{7CFEC7AC-1DB5-4B63-B656-9A845208B127}" type="pres">
      <dgm:prSet presAssocID="{A3CA67FC-7F46-4481-ADEC-FEBA352B88FC}" presName="tx1" presStyleLbl="revTx" presStyleIdx="4" presStyleCnt="5"/>
      <dgm:spPr/>
    </dgm:pt>
    <dgm:pt modelId="{5168AB92-A553-42C0-8BE5-89BE2FED2787}" type="pres">
      <dgm:prSet presAssocID="{A3CA67FC-7F46-4481-ADEC-FEBA352B88FC}" presName="vert1" presStyleCnt="0"/>
      <dgm:spPr/>
    </dgm:pt>
  </dgm:ptLst>
  <dgm:cxnLst>
    <dgm:cxn modelId="{01E67A15-0859-412C-A01C-C3F24EDCB6E5}" srcId="{EFDBF1D1-F3B7-4E30-9675-8FB083481B6C}" destId="{F65234C7-7ECA-42F2-8EEB-DF5F3609979A}" srcOrd="1" destOrd="0" parTransId="{C9B8F4FC-AA4B-4536-A105-25E0A6F158D3}" sibTransId="{A50941BF-6F27-43CC-A47E-75150DEC2B60}"/>
    <dgm:cxn modelId="{B099774C-5274-4C62-8DEE-2C4907443CEA}" type="presOf" srcId="{C567EB29-1597-4E93-B259-B61B1A7259CB}" destId="{383CE53D-AA33-4DD5-9D7B-FBF4EA9DC065}" srcOrd="0" destOrd="0" presId="urn:microsoft.com/office/officeart/2008/layout/LinedList"/>
    <dgm:cxn modelId="{A663B64C-19F6-4DB4-A73F-EEF41F2A4903}" srcId="{EFDBF1D1-F3B7-4E30-9675-8FB083481B6C}" destId="{60839739-2298-4329-957E-04FA00A74AFB}" srcOrd="2" destOrd="0" parTransId="{50F25398-2C96-43B8-9BC1-670B70ADA509}" sibTransId="{EBC51681-85D2-45B7-B857-EE1E06088ED7}"/>
    <dgm:cxn modelId="{DC218C6E-AAC7-481E-A946-4D14D46207B4}" type="presOf" srcId="{F65234C7-7ECA-42F2-8EEB-DF5F3609979A}" destId="{8F747D52-61A3-4C90-8586-7B3CFCEA8321}" srcOrd="0" destOrd="0" presId="urn:microsoft.com/office/officeart/2008/layout/LinedList"/>
    <dgm:cxn modelId="{094DB64E-CC2C-4175-B5B4-3EE28D3750E4}" type="presOf" srcId="{60839739-2298-4329-957E-04FA00A74AFB}" destId="{F19813D4-130D-4661-8031-015DA6CBFCB6}" srcOrd="0" destOrd="0" presId="urn:microsoft.com/office/officeart/2008/layout/LinedList"/>
    <dgm:cxn modelId="{EFEEE652-9F5D-4B4A-9614-761A88061464}" srcId="{EFDBF1D1-F3B7-4E30-9675-8FB083481B6C}" destId="{A642B495-7E0D-42B1-8AB9-51D452D01363}" srcOrd="0" destOrd="0" parTransId="{8215217E-4813-4463-B172-5C6F366C1F1F}" sibTransId="{09A4D46D-949B-48C5-A6FB-03A9A8C879A3}"/>
    <dgm:cxn modelId="{40FD4973-C43F-4BB8-9DEF-0608ED740ED9}" srcId="{EFDBF1D1-F3B7-4E30-9675-8FB083481B6C}" destId="{C567EB29-1597-4E93-B259-B61B1A7259CB}" srcOrd="3" destOrd="0" parTransId="{EB75E76C-D09E-4E52-9B17-93497E991B29}" sibTransId="{FB1EF0F6-C9A1-451A-8728-65D2238E0A4F}"/>
    <dgm:cxn modelId="{C911A4B3-31D1-4DCF-A499-5D46DAB12A29}" srcId="{EFDBF1D1-F3B7-4E30-9675-8FB083481B6C}" destId="{A3CA67FC-7F46-4481-ADEC-FEBA352B88FC}" srcOrd="4" destOrd="0" parTransId="{DF28B73A-3B39-4BFB-A6F9-22E013D5709B}" sibTransId="{1D076D65-FAC9-4BB5-B34C-05CB749C199E}"/>
    <dgm:cxn modelId="{AEF738C4-06D4-4E27-A5C6-E6330B399765}" type="presOf" srcId="{A3CA67FC-7F46-4481-ADEC-FEBA352B88FC}" destId="{7CFEC7AC-1DB5-4B63-B656-9A845208B127}" srcOrd="0" destOrd="0" presId="urn:microsoft.com/office/officeart/2008/layout/LinedList"/>
    <dgm:cxn modelId="{88942ADA-0ADB-4415-B703-056DDC5214BE}" type="presOf" srcId="{EFDBF1D1-F3B7-4E30-9675-8FB083481B6C}" destId="{28BD01C5-DD76-4CEF-971B-58BF8EDF6C24}" srcOrd="0" destOrd="0" presId="urn:microsoft.com/office/officeart/2008/layout/LinedList"/>
    <dgm:cxn modelId="{CB1FF2EF-1E06-465A-8DA8-DBAF68467D40}" type="presOf" srcId="{A642B495-7E0D-42B1-8AB9-51D452D01363}" destId="{439594D9-FEA2-4D7A-8F58-4C0AADF77715}" srcOrd="0" destOrd="0" presId="urn:microsoft.com/office/officeart/2008/layout/LinedList"/>
    <dgm:cxn modelId="{BA8FBDE9-563F-419B-8FDA-4103BAE68A65}" type="presParOf" srcId="{28BD01C5-DD76-4CEF-971B-58BF8EDF6C24}" destId="{40432BB7-7C57-47E9-9F99-E94B967A8014}" srcOrd="0" destOrd="0" presId="urn:microsoft.com/office/officeart/2008/layout/LinedList"/>
    <dgm:cxn modelId="{96E2E24E-60D5-4539-B705-809BFADC15F7}" type="presParOf" srcId="{28BD01C5-DD76-4CEF-971B-58BF8EDF6C24}" destId="{35108FBB-CD78-41F3-80E1-6D0481223CE3}" srcOrd="1" destOrd="0" presId="urn:microsoft.com/office/officeart/2008/layout/LinedList"/>
    <dgm:cxn modelId="{42A2B387-983E-45D4-9A1B-4767C8034C8D}" type="presParOf" srcId="{35108FBB-CD78-41F3-80E1-6D0481223CE3}" destId="{439594D9-FEA2-4D7A-8F58-4C0AADF77715}" srcOrd="0" destOrd="0" presId="urn:microsoft.com/office/officeart/2008/layout/LinedList"/>
    <dgm:cxn modelId="{B707B614-817B-4262-AB43-F709AC433342}" type="presParOf" srcId="{35108FBB-CD78-41F3-80E1-6D0481223CE3}" destId="{DAF9FCAE-C94B-4D63-BE2E-F2282E8E445E}" srcOrd="1" destOrd="0" presId="urn:microsoft.com/office/officeart/2008/layout/LinedList"/>
    <dgm:cxn modelId="{985F50CE-F356-42E5-953D-5222F29B9D87}" type="presParOf" srcId="{28BD01C5-DD76-4CEF-971B-58BF8EDF6C24}" destId="{761AEB76-0483-4438-B42C-5B60BCC2B775}" srcOrd="2" destOrd="0" presId="urn:microsoft.com/office/officeart/2008/layout/LinedList"/>
    <dgm:cxn modelId="{60CD38C1-4FE8-46B2-8C96-A8CA558C3C42}" type="presParOf" srcId="{28BD01C5-DD76-4CEF-971B-58BF8EDF6C24}" destId="{FF756E06-22B3-48D2-9EDB-3A90816BCC1F}" srcOrd="3" destOrd="0" presId="urn:microsoft.com/office/officeart/2008/layout/LinedList"/>
    <dgm:cxn modelId="{9AF12A1A-E6D1-44BA-AE6F-8CCED6B16B3C}" type="presParOf" srcId="{FF756E06-22B3-48D2-9EDB-3A90816BCC1F}" destId="{8F747D52-61A3-4C90-8586-7B3CFCEA8321}" srcOrd="0" destOrd="0" presId="urn:microsoft.com/office/officeart/2008/layout/LinedList"/>
    <dgm:cxn modelId="{0E72713D-EF86-4F06-89A2-C5204CF8ECEC}" type="presParOf" srcId="{FF756E06-22B3-48D2-9EDB-3A90816BCC1F}" destId="{432D3E01-053C-4986-9E04-BE1190F30870}" srcOrd="1" destOrd="0" presId="urn:microsoft.com/office/officeart/2008/layout/LinedList"/>
    <dgm:cxn modelId="{EA835440-154E-4FA0-B2EC-E6EF21830722}" type="presParOf" srcId="{28BD01C5-DD76-4CEF-971B-58BF8EDF6C24}" destId="{0D83E4B5-F3A7-4F8E-A0F0-BB6642AA1368}" srcOrd="4" destOrd="0" presId="urn:microsoft.com/office/officeart/2008/layout/LinedList"/>
    <dgm:cxn modelId="{4309FAD8-A7A6-4428-A74B-F39F282DCA4E}" type="presParOf" srcId="{28BD01C5-DD76-4CEF-971B-58BF8EDF6C24}" destId="{97A696DE-2DAD-48D5-8B9F-E1D52F040F91}" srcOrd="5" destOrd="0" presId="urn:microsoft.com/office/officeart/2008/layout/LinedList"/>
    <dgm:cxn modelId="{623E81A8-5F38-474E-915F-EBC37ED228C3}" type="presParOf" srcId="{97A696DE-2DAD-48D5-8B9F-E1D52F040F91}" destId="{F19813D4-130D-4661-8031-015DA6CBFCB6}" srcOrd="0" destOrd="0" presId="urn:microsoft.com/office/officeart/2008/layout/LinedList"/>
    <dgm:cxn modelId="{EF1912EE-F508-4BD0-9A01-176FC6E2CF69}" type="presParOf" srcId="{97A696DE-2DAD-48D5-8B9F-E1D52F040F91}" destId="{F0F4A9DC-424C-41B5-8FF2-282DA099E0D7}" srcOrd="1" destOrd="0" presId="urn:microsoft.com/office/officeart/2008/layout/LinedList"/>
    <dgm:cxn modelId="{C801A251-9701-46F4-9FA0-4BD768AF7AE6}" type="presParOf" srcId="{28BD01C5-DD76-4CEF-971B-58BF8EDF6C24}" destId="{C557CDC8-A4F9-4218-8AAE-B6CCBA0356BF}" srcOrd="6" destOrd="0" presId="urn:microsoft.com/office/officeart/2008/layout/LinedList"/>
    <dgm:cxn modelId="{2C8979FA-9AA2-42FE-9EC4-C8BA651CE4B9}" type="presParOf" srcId="{28BD01C5-DD76-4CEF-971B-58BF8EDF6C24}" destId="{15BC1320-1D18-4534-87B1-41C5A714C2D4}" srcOrd="7" destOrd="0" presId="urn:microsoft.com/office/officeart/2008/layout/LinedList"/>
    <dgm:cxn modelId="{B3960EF9-A94A-4D95-93B9-7345CED5A918}" type="presParOf" srcId="{15BC1320-1D18-4534-87B1-41C5A714C2D4}" destId="{383CE53D-AA33-4DD5-9D7B-FBF4EA9DC065}" srcOrd="0" destOrd="0" presId="urn:microsoft.com/office/officeart/2008/layout/LinedList"/>
    <dgm:cxn modelId="{3A0D94C3-1B29-4E7F-A841-F80E46E890EA}" type="presParOf" srcId="{15BC1320-1D18-4534-87B1-41C5A714C2D4}" destId="{2A6DA5E6-B9CB-486B-AAEF-9D625C04E5AC}" srcOrd="1" destOrd="0" presId="urn:microsoft.com/office/officeart/2008/layout/LinedList"/>
    <dgm:cxn modelId="{386468CA-749C-4800-9378-0F861A7F2439}" type="presParOf" srcId="{28BD01C5-DD76-4CEF-971B-58BF8EDF6C24}" destId="{5F6CF15A-6352-464B-AD00-19E4893905CA}" srcOrd="8" destOrd="0" presId="urn:microsoft.com/office/officeart/2008/layout/LinedList"/>
    <dgm:cxn modelId="{C2F496EB-4477-4CBD-A9DA-0FB823843928}" type="presParOf" srcId="{28BD01C5-DD76-4CEF-971B-58BF8EDF6C24}" destId="{0AE3D6E6-4A23-4960-A992-21B488C633A0}" srcOrd="9" destOrd="0" presId="urn:microsoft.com/office/officeart/2008/layout/LinedList"/>
    <dgm:cxn modelId="{9B5010DE-F285-46EB-98FA-4C835D95767F}" type="presParOf" srcId="{0AE3D6E6-4A23-4960-A992-21B488C633A0}" destId="{7CFEC7AC-1DB5-4B63-B656-9A845208B127}" srcOrd="0" destOrd="0" presId="urn:microsoft.com/office/officeart/2008/layout/LinedList"/>
    <dgm:cxn modelId="{20F3B72C-0AE7-4429-BF59-EE0A70676F01}" type="presParOf" srcId="{0AE3D6E6-4A23-4960-A992-21B488C633A0}" destId="{5168AB92-A553-42C0-8BE5-89BE2FED27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A7EAC-84BF-466F-AFE3-89BB7FAFF67E}"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96D4074-BE11-45C5-91E0-D47C4477D015}">
      <dgm:prSet/>
      <dgm:spPr/>
      <dgm:t>
        <a:bodyPr/>
        <a:lstStyle/>
        <a:p>
          <a:r>
            <a:rPr lang="en-GB" b="0" i="0" dirty="0"/>
            <a:t>This timetable is not set in stone and may be subject to further change</a:t>
          </a:r>
          <a:endParaRPr lang="en-US" dirty="0"/>
        </a:p>
      </dgm:t>
    </dgm:pt>
    <dgm:pt modelId="{B98D9D1C-23A0-4658-8918-0AA6E44E6305}" type="parTrans" cxnId="{C7A00972-4EA0-41C2-B974-A623AA96AB1D}">
      <dgm:prSet/>
      <dgm:spPr/>
      <dgm:t>
        <a:bodyPr/>
        <a:lstStyle/>
        <a:p>
          <a:endParaRPr lang="en-US"/>
        </a:p>
      </dgm:t>
    </dgm:pt>
    <dgm:pt modelId="{50D9CCE2-CAEF-43A0-B214-0BB4260FF1F4}" type="sibTrans" cxnId="{C7A00972-4EA0-41C2-B974-A623AA96AB1D}">
      <dgm:prSet/>
      <dgm:spPr/>
      <dgm:t>
        <a:bodyPr/>
        <a:lstStyle/>
        <a:p>
          <a:endParaRPr lang="en-US"/>
        </a:p>
      </dgm:t>
    </dgm:pt>
    <dgm:pt modelId="{729551D0-5A31-443B-961B-C44BAE5ECF68}">
      <dgm:prSet/>
      <dgm:spPr/>
      <dgm:t>
        <a:bodyPr/>
        <a:lstStyle/>
        <a:p>
          <a:r>
            <a:rPr lang="en-GB" b="0" i="0" dirty="0"/>
            <a:t>The Government will consult in due course over a separate Equality (Race and Disability) Bill</a:t>
          </a:r>
          <a:endParaRPr lang="en-US" dirty="0"/>
        </a:p>
      </dgm:t>
    </dgm:pt>
    <dgm:pt modelId="{F3B52113-135D-4B91-BA4B-812CE701D7D7}" type="parTrans" cxnId="{2EE72469-EEAB-4B92-A8D7-F582F49B542D}">
      <dgm:prSet/>
      <dgm:spPr/>
      <dgm:t>
        <a:bodyPr/>
        <a:lstStyle/>
        <a:p>
          <a:endParaRPr lang="en-US"/>
        </a:p>
      </dgm:t>
    </dgm:pt>
    <dgm:pt modelId="{0EAF3EFA-41F8-4D65-8D50-6E5415A2659E}" type="sibTrans" cxnId="{2EE72469-EEAB-4B92-A8D7-F582F49B542D}">
      <dgm:prSet/>
      <dgm:spPr/>
      <dgm:t>
        <a:bodyPr/>
        <a:lstStyle/>
        <a:p>
          <a:endParaRPr lang="en-US"/>
        </a:p>
      </dgm:t>
    </dgm:pt>
    <dgm:pt modelId="{10950578-52A7-4414-A4E4-B28B20ECE240}">
      <dgm:prSet/>
      <dgm:spPr/>
      <dgm:t>
        <a:bodyPr/>
        <a:lstStyle/>
        <a:p>
          <a:r>
            <a:rPr lang="en-GB" b="0" i="0" dirty="0"/>
            <a:t>Detail of the ERB will be set out in secondary legislation or regulations supported by Codes of Practice and guidance</a:t>
          </a:r>
          <a:endParaRPr lang="en-US" dirty="0"/>
        </a:p>
      </dgm:t>
    </dgm:pt>
    <dgm:pt modelId="{95E574D4-067B-4F31-B535-67F466729664}" type="parTrans" cxnId="{95A84248-C824-4580-AD14-B3DEC6CB4A5C}">
      <dgm:prSet/>
      <dgm:spPr/>
      <dgm:t>
        <a:bodyPr/>
        <a:lstStyle/>
        <a:p>
          <a:endParaRPr lang="en-US"/>
        </a:p>
      </dgm:t>
    </dgm:pt>
    <dgm:pt modelId="{359AD8C8-0B25-41D4-9C6D-017A1B42E40C}" type="sibTrans" cxnId="{95A84248-C824-4580-AD14-B3DEC6CB4A5C}">
      <dgm:prSet/>
      <dgm:spPr/>
      <dgm:t>
        <a:bodyPr/>
        <a:lstStyle/>
        <a:p>
          <a:endParaRPr lang="en-US"/>
        </a:p>
      </dgm:t>
    </dgm:pt>
    <dgm:pt modelId="{D65A4BDE-7C6B-4758-A97A-BEEAEBEF70A5}">
      <dgm:prSet/>
      <dgm:spPr/>
      <dgm:t>
        <a:bodyPr/>
        <a:lstStyle/>
        <a:p>
          <a:r>
            <a:rPr lang="en-GB" b="0" i="0" dirty="0"/>
            <a:t>Some existing Codes of Practice will be amended or revoked and some new ones will be required</a:t>
          </a:r>
          <a:endParaRPr lang="en-US" dirty="0"/>
        </a:p>
      </dgm:t>
    </dgm:pt>
    <dgm:pt modelId="{0287C62F-4F1B-412B-ADFB-6AE91D8B9A8F}" type="parTrans" cxnId="{57585046-7E28-4141-A4FB-8B5CEBC31B68}">
      <dgm:prSet/>
      <dgm:spPr/>
      <dgm:t>
        <a:bodyPr/>
        <a:lstStyle/>
        <a:p>
          <a:endParaRPr lang="en-US"/>
        </a:p>
      </dgm:t>
    </dgm:pt>
    <dgm:pt modelId="{6E26156C-C020-4EF0-BE2F-F1915044A9FA}" type="sibTrans" cxnId="{57585046-7E28-4141-A4FB-8B5CEBC31B68}">
      <dgm:prSet/>
      <dgm:spPr/>
      <dgm:t>
        <a:bodyPr/>
        <a:lstStyle/>
        <a:p>
          <a:endParaRPr lang="en-US"/>
        </a:p>
      </dgm:t>
    </dgm:pt>
    <dgm:pt modelId="{9AE3F214-EE22-45DE-9868-C453C07DEDD6}">
      <dgm:prSet/>
      <dgm:spPr/>
      <dgm:t>
        <a:bodyPr/>
        <a:lstStyle/>
        <a:p>
          <a:r>
            <a:rPr lang="en-GB" b="0" i="0" dirty="0"/>
            <a:t>Acas will need to consult on its Codes of Practice where either amended or introduced</a:t>
          </a:r>
          <a:endParaRPr lang="en-US" dirty="0"/>
        </a:p>
      </dgm:t>
    </dgm:pt>
    <dgm:pt modelId="{AC82C0C9-C108-49B3-9E04-667573AE8CC5}" type="parTrans" cxnId="{10499E84-2B9F-4ABB-B692-8942C6532288}">
      <dgm:prSet/>
      <dgm:spPr/>
      <dgm:t>
        <a:bodyPr/>
        <a:lstStyle/>
        <a:p>
          <a:endParaRPr lang="en-US"/>
        </a:p>
      </dgm:t>
    </dgm:pt>
    <dgm:pt modelId="{83C154A2-2B5E-45C8-81D9-3DE0C99228C6}" type="sibTrans" cxnId="{10499E84-2B9F-4ABB-B692-8942C6532288}">
      <dgm:prSet/>
      <dgm:spPr/>
      <dgm:t>
        <a:bodyPr/>
        <a:lstStyle/>
        <a:p>
          <a:endParaRPr lang="en-US"/>
        </a:p>
      </dgm:t>
    </dgm:pt>
    <dgm:pt modelId="{F6C2C9C2-663B-4336-8243-E6019E88CCC0}">
      <dgm:prSet/>
      <dgm:spPr/>
      <dgm:t>
        <a:bodyPr/>
        <a:lstStyle/>
        <a:p>
          <a:r>
            <a:rPr lang="en-GB" b="0" i="0" dirty="0"/>
            <a:t>UK government will produce guidance to support employers, workers and trade unions with time being given for parties to familiarise themselves with provisions before they come into force</a:t>
          </a:r>
          <a:endParaRPr lang="en-US" dirty="0"/>
        </a:p>
      </dgm:t>
    </dgm:pt>
    <dgm:pt modelId="{6C0D196C-7664-4410-8C47-5D6229619B30}" type="parTrans" cxnId="{A3567972-E411-4570-9A65-9D19DAA8B073}">
      <dgm:prSet/>
      <dgm:spPr/>
      <dgm:t>
        <a:bodyPr/>
        <a:lstStyle/>
        <a:p>
          <a:endParaRPr lang="en-US"/>
        </a:p>
      </dgm:t>
    </dgm:pt>
    <dgm:pt modelId="{F340A427-011A-4614-8DAF-D693CB57C91E}" type="sibTrans" cxnId="{A3567972-E411-4570-9A65-9D19DAA8B073}">
      <dgm:prSet/>
      <dgm:spPr/>
      <dgm:t>
        <a:bodyPr/>
        <a:lstStyle/>
        <a:p>
          <a:endParaRPr lang="en-US"/>
        </a:p>
      </dgm:t>
    </dgm:pt>
    <dgm:pt modelId="{553DAF87-E9F9-48BF-9CD9-9C38F1B5F39A}">
      <dgm:prSet/>
      <dgm:spPr/>
      <dgm:t>
        <a:bodyPr/>
        <a:lstStyle/>
        <a:p>
          <a:r>
            <a:rPr lang="en-GB" b="0" i="0" dirty="0"/>
            <a:t>Common commencement dates of 6 April and 1 October will be used to commence the majority of provisions</a:t>
          </a:r>
          <a:endParaRPr lang="en-US" dirty="0"/>
        </a:p>
      </dgm:t>
    </dgm:pt>
    <dgm:pt modelId="{AFB46048-8A7C-440B-B4F5-2D3EE5B6B007}" type="parTrans" cxnId="{7A57326D-CEAE-4559-AFDD-0F46AF134F99}">
      <dgm:prSet/>
      <dgm:spPr/>
      <dgm:t>
        <a:bodyPr/>
        <a:lstStyle/>
        <a:p>
          <a:endParaRPr lang="en-US"/>
        </a:p>
      </dgm:t>
    </dgm:pt>
    <dgm:pt modelId="{6BC12E86-C71B-438D-963F-604C173E9CFE}" type="sibTrans" cxnId="{7A57326D-CEAE-4559-AFDD-0F46AF134F99}">
      <dgm:prSet/>
      <dgm:spPr/>
      <dgm:t>
        <a:bodyPr/>
        <a:lstStyle/>
        <a:p>
          <a:endParaRPr lang="en-US"/>
        </a:p>
      </dgm:t>
    </dgm:pt>
    <dgm:pt modelId="{5D5753AD-E147-4A86-BA21-86A9D4F30890}" type="pres">
      <dgm:prSet presAssocID="{3F3A7EAC-84BF-466F-AFE3-89BB7FAFF67E}" presName="diagram" presStyleCnt="0">
        <dgm:presLayoutVars>
          <dgm:dir/>
          <dgm:resizeHandles val="exact"/>
        </dgm:presLayoutVars>
      </dgm:prSet>
      <dgm:spPr/>
    </dgm:pt>
    <dgm:pt modelId="{F00A2912-2DA9-4678-B900-6592B98648F1}" type="pres">
      <dgm:prSet presAssocID="{096D4074-BE11-45C5-91E0-D47C4477D015}" presName="node" presStyleLbl="node1" presStyleIdx="0" presStyleCnt="7">
        <dgm:presLayoutVars>
          <dgm:bulletEnabled val="1"/>
        </dgm:presLayoutVars>
      </dgm:prSet>
      <dgm:spPr/>
    </dgm:pt>
    <dgm:pt modelId="{4364483A-7D74-4267-9452-1D4138F842D0}" type="pres">
      <dgm:prSet presAssocID="{50D9CCE2-CAEF-43A0-B214-0BB4260FF1F4}" presName="sibTrans" presStyleCnt="0"/>
      <dgm:spPr/>
    </dgm:pt>
    <dgm:pt modelId="{014C9A87-2373-4F89-8F28-DC4F8255DA3D}" type="pres">
      <dgm:prSet presAssocID="{729551D0-5A31-443B-961B-C44BAE5ECF68}" presName="node" presStyleLbl="node1" presStyleIdx="1" presStyleCnt="7">
        <dgm:presLayoutVars>
          <dgm:bulletEnabled val="1"/>
        </dgm:presLayoutVars>
      </dgm:prSet>
      <dgm:spPr/>
    </dgm:pt>
    <dgm:pt modelId="{45087ADE-2733-481D-AD48-FCBF3AC1EF99}" type="pres">
      <dgm:prSet presAssocID="{0EAF3EFA-41F8-4D65-8D50-6E5415A2659E}" presName="sibTrans" presStyleCnt="0"/>
      <dgm:spPr/>
    </dgm:pt>
    <dgm:pt modelId="{68FFAB77-0041-468B-B286-99902AACC1A5}" type="pres">
      <dgm:prSet presAssocID="{10950578-52A7-4414-A4E4-B28B20ECE240}" presName="node" presStyleLbl="node1" presStyleIdx="2" presStyleCnt="7">
        <dgm:presLayoutVars>
          <dgm:bulletEnabled val="1"/>
        </dgm:presLayoutVars>
      </dgm:prSet>
      <dgm:spPr/>
    </dgm:pt>
    <dgm:pt modelId="{6556AA85-1A02-4DCF-88B7-5505D8338A4D}" type="pres">
      <dgm:prSet presAssocID="{359AD8C8-0B25-41D4-9C6D-017A1B42E40C}" presName="sibTrans" presStyleCnt="0"/>
      <dgm:spPr/>
    </dgm:pt>
    <dgm:pt modelId="{6D97E240-B594-4DC7-A969-DBD2881810C5}" type="pres">
      <dgm:prSet presAssocID="{D65A4BDE-7C6B-4758-A97A-BEEAEBEF70A5}" presName="node" presStyleLbl="node1" presStyleIdx="3" presStyleCnt="7">
        <dgm:presLayoutVars>
          <dgm:bulletEnabled val="1"/>
        </dgm:presLayoutVars>
      </dgm:prSet>
      <dgm:spPr/>
    </dgm:pt>
    <dgm:pt modelId="{1239397C-2957-4538-994D-82A94E4883E9}" type="pres">
      <dgm:prSet presAssocID="{6E26156C-C020-4EF0-BE2F-F1915044A9FA}" presName="sibTrans" presStyleCnt="0"/>
      <dgm:spPr/>
    </dgm:pt>
    <dgm:pt modelId="{AD333844-53AF-4D1F-9620-6616BE57DE4C}" type="pres">
      <dgm:prSet presAssocID="{9AE3F214-EE22-45DE-9868-C453C07DEDD6}" presName="node" presStyleLbl="node1" presStyleIdx="4" presStyleCnt="7">
        <dgm:presLayoutVars>
          <dgm:bulletEnabled val="1"/>
        </dgm:presLayoutVars>
      </dgm:prSet>
      <dgm:spPr/>
    </dgm:pt>
    <dgm:pt modelId="{51D853F1-A187-4275-8776-D1F8C086D33C}" type="pres">
      <dgm:prSet presAssocID="{83C154A2-2B5E-45C8-81D9-3DE0C99228C6}" presName="sibTrans" presStyleCnt="0"/>
      <dgm:spPr/>
    </dgm:pt>
    <dgm:pt modelId="{055222C8-1C99-41BF-922D-98E9BC73B398}" type="pres">
      <dgm:prSet presAssocID="{F6C2C9C2-663B-4336-8243-E6019E88CCC0}" presName="node" presStyleLbl="node1" presStyleIdx="5" presStyleCnt="7">
        <dgm:presLayoutVars>
          <dgm:bulletEnabled val="1"/>
        </dgm:presLayoutVars>
      </dgm:prSet>
      <dgm:spPr/>
    </dgm:pt>
    <dgm:pt modelId="{40AA3B2C-E194-4431-A29D-ED797BC9F893}" type="pres">
      <dgm:prSet presAssocID="{F340A427-011A-4614-8DAF-D693CB57C91E}" presName="sibTrans" presStyleCnt="0"/>
      <dgm:spPr/>
    </dgm:pt>
    <dgm:pt modelId="{263BF7A2-0EEF-4643-A938-0B08369FA1B6}" type="pres">
      <dgm:prSet presAssocID="{553DAF87-E9F9-48BF-9CD9-9C38F1B5F39A}" presName="node" presStyleLbl="node1" presStyleIdx="6" presStyleCnt="7">
        <dgm:presLayoutVars>
          <dgm:bulletEnabled val="1"/>
        </dgm:presLayoutVars>
      </dgm:prSet>
      <dgm:spPr/>
    </dgm:pt>
  </dgm:ptLst>
  <dgm:cxnLst>
    <dgm:cxn modelId="{F4B3581A-D02E-4BA5-8D1A-40EA6A140ECE}" type="presOf" srcId="{729551D0-5A31-443B-961B-C44BAE5ECF68}" destId="{014C9A87-2373-4F89-8F28-DC4F8255DA3D}" srcOrd="0" destOrd="0" presId="urn:microsoft.com/office/officeart/2005/8/layout/default"/>
    <dgm:cxn modelId="{57585046-7E28-4141-A4FB-8B5CEBC31B68}" srcId="{3F3A7EAC-84BF-466F-AFE3-89BB7FAFF67E}" destId="{D65A4BDE-7C6B-4758-A97A-BEEAEBEF70A5}" srcOrd="3" destOrd="0" parTransId="{0287C62F-4F1B-412B-ADFB-6AE91D8B9A8F}" sibTransId="{6E26156C-C020-4EF0-BE2F-F1915044A9FA}"/>
    <dgm:cxn modelId="{95A84248-C824-4580-AD14-B3DEC6CB4A5C}" srcId="{3F3A7EAC-84BF-466F-AFE3-89BB7FAFF67E}" destId="{10950578-52A7-4414-A4E4-B28B20ECE240}" srcOrd="2" destOrd="0" parTransId="{95E574D4-067B-4F31-B535-67F466729664}" sibTransId="{359AD8C8-0B25-41D4-9C6D-017A1B42E40C}"/>
    <dgm:cxn modelId="{2EE72469-EEAB-4B92-A8D7-F582F49B542D}" srcId="{3F3A7EAC-84BF-466F-AFE3-89BB7FAFF67E}" destId="{729551D0-5A31-443B-961B-C44BAE5ECF68}" srcOrd="1" destOrd="0" parTransId="{F3B52113-135D-4B91-BA4B-812CE701D7D7}" sibTransId="{0EAF3EFA-41F8-4D65-8D50-6E5415A2659E}"/>
    <dgm:cxn modelId="{7A57326D-CEAE-4559-AFDD-0F46AF134F99}" srcId="{3F3A7EAC-84BF-466F-AFE3-89BB7FAFF67E}" destId="{553DAF87-E9F9-48BF-9CD9-9C38F1B5F39A}" srcOrd="6" destOrd="0" parTransId="{AFB46048-8A7C-440B-B4F5-2D3EE5B6B007}" sibTransId="{6BC12E86-C71B-438D-963F-604C173E9CFE}"/>
    <dgm:cxn modelId="{B4F29051-53DA-43C0-995A-60C89CA2657D}" type="presOf" srcId="{10950578-52A7-4414-A4E4-B28B20ECE240}" destId="{68FFAB77-0041-468B-B286-99902AACC1A5}" srcOrd="0" destOrd="0" presId="urn:microsoft.com/office/officeart/2005/8/layout/default"/>
    <dgm:cxn modelId="{C7A00972-4EA0-41C2-B974-A623AA96AB1D}" srcId="{3F3A7EAC-84BF-466F-AFE3-89BB7FAFF67E}" destId="{096D4074-BE11-45C5-91E0-D47C4477D015}" srcOrd="0" destOrd="0" parTransId="{B98D9D1C-23A0-4658-8918-0AA6E44E6305}" sibTransId="{50D9CCE2-CAEF-43A0-B214-0BB4260FF1F4}"/>
    <dgm:cxn modelId="{A3567972-E411-4570-9A65-9D19DAA8B073}" srcId="{3F3A7EAC-84BF-466F-AFE3-89BB7FAFF67E}" destId="{F6C2C9C2-663B-4336-8243-E6019E88CCC0}" srcOrd="5" destOrd="0" parTransId="{6C0D196C-7664-4410-8C47-5D6229619B30}" sibTransId="{F340A427-011A-4614-8DAF-D693CB57C91E}"/>
    <dgm:cxn modelId="{10499E84-2B9F-4ABB-B692-8942C6532288}" srcId="{3F3A7EAC-84BF-466F-AFE3-89BB7FAFF67E}" destId="{9AE3F214-EE22-45DE-9868-C453C07DEDD6}" srcOrd="4" destOrd="0" parTransId="{AC82C0C9-C108-49B3-9E04-667573AE8CC5}" sibTransId="{83C154A2-2B5E-45C8-81D9-3DE0C99228C6}"/>
    <dgm:cxn modelId="{E095B288-8859-4A74-A41F-3CDE1F749B51}" type="presOf" srcId="{096D4074-BE11-45C5-91E0-D47C4477D015}" destId="{F00A2912-2DA9-4678-B900-6592B98648F1}" srcOrd="0" destOrd="0" presId="urn:microsoft.com/office/officeart/2005/8/layout/default"/>
    <dgm:cxn modelId="{6E1E108C-0130-4399-AF48-22C2445F13CB}" type="presOf" srcId="{3F3A7EAC-84BF-466F-AFE3-89BB7FAFF67E}" destId="{5D5753AD-E147-4A86-BA21-86A9D4F30890}" srcOrd="0" destOrd="0" presId="urn:microsoft.com/office/officeart/2005/8/layout/default"/>
    <dgm:cxn modelId="{A44BA9A1-FB2F-4FA0-8DC9-3BB3D5C00519}" type="presOf" srcId="{9AE3F214-EE22-45DE-9868-C453C07DEDD6}" destId="{AD333844-53AF-4D1F-9620-6616BE57DE4C}" srcOrd="0" destOrd="0" presId="urn:microsoft.com/office/officeart/2005/8/layout/default"/>
    <dgm:cxn modelId="{50C529CF-0B5C-451D-952F-0A4CCFCED162}" type="presOf" srcId="{D65A4BDE-7C6B-4758-A97A-BEEAEBEF70A5}" destId="{6D97E240-B594-4DC7-A969-DBD2881810C5}" srcOrd="0" destOrd="0" presId="urn:microsoft.com/office/officeart/2005/8/layout/default"/>
    <dgm:cxn modelId="{0F4E1BD3-3ADC-4207-98CE-4D77C4302FA7}" type="presOf" srcId="{F6C2C9C2-663B-4336-8243-E6019E88CCC0}" destId="{055222C8-1C99-41BF-922D-98E9BC73B398}" srcOrd="0" destOrd="0" presId="urn:microsoft.com/office/officeart/2005/8/layout/default"/>
    <dgm:cxn modelId="{79C264F6-0C1A-443E-A60C-B327CDCB9500}" type="presOf" srcId="{553DAF87-E9F9-48BF-9CD9-9C38F1B5F39A}" destId="{263BF7A2-0EEF-4643-A938-0B08369FA1B6}" srcOrd="0" destOrd="0" presId="urn:microsoft.com/office/officeart/2005/8/layout/default"/>
    <dgm:cxn modelId="{436E4888-06AE-4B55-8415-2E31932AC057}" type="presParOf" srcId="{5D5753AD-E147-4A86-BA21-86A9D4F30890}" destId="{F00A2912-2DA9-4678-B900-6592B98648F1}" srcOrd="0" destOrd="0" presId="urn:microsoft.com/office/officeart/2005/8/layout/default"/>
    <dgm:cxn modelId="{C6CA6378-0953-406A-BCF1-024CBD6F6446}" type="presParOf" srcId="{5D5753AD-E147-4A86-BA21-86A9D4F30890}" destId="{4364483A-7D74-4267-9452-1D4138F842D0}" srcOrd="1" destOrd="0" presId="urn:microsoft.com/office/officeart/2005/8/layout/default"/>
    <dgm:cxn modelId="{F402CB3E-F27C-484E-BC12-C1FC4D0970CE}" type="presParOf" srcId="{5D5753AD-E147-4A86-BA21-86A9D4F30890}" destId="{014C9A87-2373-4F89-8F28-DC4F8255DA3D}" srcOrd="2" destOrd="0" presId="urn:microsoft.com/office/officeart/2005/8/layout/default"/>
    <dgm:cxn modelId="{B144F8F9-5EFC-49ED-8859-7BF6051ED033}" type="presParOf" srcId="{5D5753AD-E147-4A86-BA21-86A9D4F30890}" destId="{45087ADE-2733-481D-AD48-FCBF3AC1EF99}" srcOrd="3" destOrd="0" presId="urn:microsoft.com/office/officeart/2005/8/layout/default"/>
    <dgm:cxn modelId="{FAF7BD8E-48F5-41D4-815F-C6471F3BE962}" type="presParOf" srcId="{5D5753AD-E147-4A86-BA21-86A9D4F30890}" destId="{68FFAB77-0041-468B-B286-99902AACC1A5}" srcOrd="4" destOrd="0" presId="urn:microsoft.com/office/officeart/2005/8/layout/default"/>
    <dgm:cxn modelId="{EC85858B-DCFA-4B1F-93DA-6B92C887EBFD}" type="presParOf" srcId="{5D5753AD-E147-4A86-BA21-86A9D4F30890}" destId="{6556AA85-1A02-4DCF-88B7-5505D8338A4D}" srcOrd="5" destOrd="0" presId="urn:microsoft.com/office/officeart/2005/8/layout/default"/>
    <dgm:cxn modelId="{97463D31-E2A0-452D-BBFA-86E20E60645D}" type="presParOf" srcId="{5D5753AD-E147-4A86-BA21-86A9D4F30890}" destId="{6D97E240-B594-4DC7-A969-DBD2881810C5}" srcOrd="6" destOrd="0" presId="urn:microsoft.com/office/officeart/2005/8/layout/default"/>
    <dgm:cxn modelId="{945F0EF0-FD83-4524-A837-83C077558414}" type="presParOf" srcId="{5D5753AD-E147-4A86-BA21-86A9D4F30890}" destId="{1239397C-2957-4538-994D-82A94E4883E9}" srcOrd="7" destOrd="0" presId="urn:microsoft.com/office/officeart/2005/8/layout/default"/>
    <dgm:cxn modelId="{2D2DA7F7-07C6-448C-9B31-3C28825D02DA}" type="presParOf" srcId="{5D5753AD-E147-4A86-BA21-86A9D4F30890}" destId="{AD333844-53AF-4D1F-9620-6616BE57DE4C}" srcOrd="8" destOrd="0" presId="urn:microsoft.com/office/officeart/2005/8/layout/default"/>
    <dgm:cxn modelId="{1653CE0D-181E-4296-AA0D-86E6ADD58D89}" type="presParOf" srcId="{5D5753AD-E147-4A86-BA21-86A9D4F30890}" destId="{51D853F1-A187-4275-8776-D1F8C086D33C}" srcOrd="9" destOrd="0" presId="urn:microsoft.com/office/officeart/2005/8/layout/default"/>
    <dgm:cxn modelId="{E74B7916-F602-4C88-A749-669D8942A7F6}" type="presParOf" srcId="{5D5753AD-E147-4A86-BA21-86A9D4F30890}" destId="{055222C8-1C99-41BF-922D-98E9BC73B398}" srcOrd="10" destOrd="0" presId="urn:microsoft.com/office/officeart/2005/8/layout/default"/>
    <dgm:cxn modelId="{40D4F346-DFC6-465C-89E3-5C70340CA2CE}" type="presParOf" srcId="{5D5753AD-E147-4A86-BA21-86A9D4F30890}" destId="{40AA3B2C-E194-4431-A29D-ED797BC9F893}" srcOrd="11" destOrd="0" presId="urn:microsoft.com/office/officeart/2005/8/layout/default"/>
    <dgm:cxn modelId="{30A58881-9463-4D9B-9323-D3CD205BF5F8}" type="presParOf" srcId="{5D5753AD-E147-4A86-BA21-86A9D4F30890}" destId="{263BF7A2-0EEF-4643-A938-0B08369FA1B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A61F9-28C0-444F-A583-C67BD1219C7B}"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6EB73A4-D925-4A3E-B64F-0190FCFB81F0}">
      <dgm:prSet/>
      <dgm:spPr/>
      <dgm:t>
        <a:bodyPr/>
        <a:lstStyle/>
        <a:p>
          <a:r>
            <a:rPr lang="en-GB" b="0" i="0" dirty="0"/>
            <a:t>Increase in maximum period of collective redundancy protective award (April 2026)</a:t>
          </a:r>
          <a:endParaRPr lang="en-US" dirty="0"/>
        </a:p>
      </dgm:t>
    </dgm:pt>
    <dgm:pt modelId="{F67FA1EC-FFA4-4B95-8AAD-BA938E8337DC}" type="parTrans" cxnId="{8E6D9CFB-5023-47AB-B0BC-B2D18D79E40C}">
      <dgm:prSet/>
      <dgm:spPr/>
      <dgm:t>
        <a:bodyPr/>
        <a:lstStyle/>
        <a:p>
          <a:endParaRPr lang="en-US"/>
        </a:p>
      </dgm:t>
    </dgm:pt>
    <dgm:pt modelId="{A7870DEC-D889-4D81-B036-5BB4B6BA2C82}" type="sibTrans" cxnId="{8E6D9CFB-5023-47AB-B0BC-B2D18D79E40C}">
      <dgm:prSet/>
      <dgm:spPr/>
      <dgm:t>
        <a:bodyPr/>
        <a:lstStyle/>
        <a:p>
          <a:endParaRPr lang="en-US"/>
        </a:p>
      </dgm:t>
    </dgm:pt>
    <dgm:pt modelId="{7A25D304-6F70-49BA-961F-4A80E98A578F}">
      <dgm:prSet/>
      <dgm:spPr/>
      <dgm:t>
        <a:bodyPr/>
        <a:lstStyle/>
        <a:p>
          <a:r>
            <a:rPr lang="en-GB" b="0" i="0" dirty="0"/>
            <a:t>Current protective award (for failure to comply with collective redundancies, including fire and rehire exercises) is a maximum of 90 days pay per employee</a:t>
          </a:r>
          <a:endParaRPr lang="en-US" dirty="0"/>
        </a:p>
      </dgm:t>
    </dgm:pt>
    <dgm:pt modelId="{87D717D8-387B-429B-AC10-523FF562C854}" type="parTrans" cxnId="{30EB39CD-DFCD-4CFD-BA60-90A9827A1254}">
      <dgm:prSet/>
      <dgm:spPr/>
      <dgm:t>
        <a:bodyPr/>
        <a:lstStyle/>
        <a:p>
          <a:endParaRPr lang="en-US"/>
        </a:p>
      </dgm:t>
    </dgm:pt>
    <dgm:pt modelId="{2583A89A-E208-4662-9216-82868386B900}" type="sibTrans" cxnId="{30EB39CD-DFCD-4CFD-BA60-90A9827A1254}">
      <dgm:prSet/>
      <dgm:spPr/>
      <dgm:t>
        <a:bodyPr/>
        <a:lstStyle/>
        <a:p>
          <a:endParaRPr lang="en-US"/>
        </a:p>
      </dgm:t>
    </dgm:pt>
    <dgm:pt modelId="{A78E41E4-2CD4-4344-9BE6-2F84D589369B}">
      <dgm:prSet/>
      <dgm:spPr/>
      <dgm:t>
        <a:bodyPr/>
        <a:lstStyle/>
        <a:p>
          <a:r>
            <a:rPr lang="en-GB" b="0" i="0" dirty="0"/>
            <a:t>This will be doubled to 180 days pay per employee</a:t>
          </a:r>
          <a:endParaRPr lang="en-US" dirty="0"/>
        </a:p>
      </dgm:t>
    </dgm:pt>
    <dgm:pt modelId="{EF2629F1-798E-4521-89EB-640ED01F0A64}" type="parTrans" cxnId="{2EB40A64-0C79-41E3-8F9F-F22C0B53C6C1}">
      <dgm:prSet/>
      <dgm:spPr/>
      <dgm:t>
        <a:bodyPr/>
        <a:lstStyle/>
        <a:p>
          <a:endParaRPr lang="en-US"/>
        </a:p>
      </dgm:t>
    </dgm:pt>
    <dgm:pt modelId="{E43E9AFA-F283-4E13-9127-73902DD0A8D2}" type="sibTrans" cxnId="{2EB40A64-0C79-41E3-8F9F-F22C0B53C6C1}">
      <dgm:prSet/>
      <dgm:spPr/>
      <dgm:t>
        <a:bodyPr/>
        <a:lstStyle/>
        <a:p>
          <a:endParaRPr lang="en-US"/>
        </a:p>
      </dgm:t>
    </dgm:pt>
    <dgm:pt modelId="{2EDF4513-89C8-4295-B854-08B6D0BCDC91}">
      <dgm:prSet/>
      <dgm:spPr/>
      <dgm:t>
        <a:bodyPr/>
        <a:lstStyle/>
        <a:p>
          <a:r>
            <a:rPr lang="en-GB" b="0" i="0" dirty="0"/>
            <a:t>Scheduled to apply from April 2026</a:t>
          </a:r>
          <a:endParaRPr lang="en-US" dirty="0"/>
        </a:p>
      </dgm:t>
    </dgm:pt>
    <dgm:pt modelId="{FD80BCAF-6891-436A-96A0-40B4C2B25CB9}" type="parTrans" cxnId="{01AFF393-C9AD-414A-ABE8-2A18F8625092}">
      <dgm:prSet/>
      <dgm:spPr/>
      <dgm:t>
        <a:bodyPr/>
        <a:lstStyle/>
        <a:p>
          <a:endParaRPr lang="en-US"/>
        </a:p>
      </dgm:t>
    </dgm:pt>
    <dgm:pt modelId="{7C3BA6E0-8A43-4029-9A22-FB39F8B8A52C}" type="sibTrans" cxnId="{01AFF393-C9AD-414A-ABE8-2A18F8625092}">
      <dgm:prSet/>
      <dgm:spPr/>
      <dgm:t>
        <a:bodyPr/>
        <a:lstStyle/>
        <a:p>
          <a:endParaRPr lang="en-US"/>
        </a:p>
      </dgm:t>
    </dgm:pt>
    <dgm:pt modelId="{B494319D-0C87-4485-AAF7-3F5B7D0ABE91}" type="pres">
      <dgm:prSet presAssocID="{754A61F9-28C0-444F-A583-C67BD1219C7B}" presName="linear" presStyleCnt="0">
        <dgm:presLayoutVars>
          <dgm:animLvl val="lvl"/>
          <dgm:resizeHandles val="exact"/>
        </dgm:presLayoutVars>
      </dgm:prSet>
      <dgm:spPr/>
    </dgm:pt>
    <dgm:pt modelId="{C13C1685-EABC-4042-8742-3D28F119D29C}" type="pres">
      <dgm:prSet presAssocID="{86EB73A4-D925-4A3E-B64F-0190FCFB81F0}" presName="parentText" presStyleLbl="node1" presStyleIdx="0" presStyleCnt="1">
        <dgm:presLayoutVars>
          <dgm:chMax val="0"/>
          <dgm:bulletEnabled val="1"/>
        </dgm:presLayoutVars>
      </dgm:prSet>
      <dgm:spPr/>
    </dgm:pt>
    <dgm:pt modelId="{D3BB4832-07AD-4406-85A7-A1D0D5D2C29D}" type="pres">
      <dgm:prSet presAssocID="{86EB73A4-D925-4A3E-B64F-0190FCFB81F0}" presName="childText" presStyleLbl="revTx" presStyleIdx="0" presStyleCnt="1">
        <dgm:presLayoutVars>
          <dgm:bulletEnabled val="1"/>
        </dgm:presLayoutVars>
      </dgm:prSet>
      <dgm:spPr/>
    </dgm:pt>
  </dgm:ptLst>
  <dgm:cxnLst>
    <dgm:cxn modelId="{8E58CB01-3B6C-465B-8656-3EB79309D957}" type="presOf" srcId="{2EDF4513-89C8-4295-B854-08B6D0BCDC91}" destId="{D3BB4832-07AD-4406-85A7-A1D0D5D2C29D}" srcOrd="0" destOrd="2" presId="urn:microsoft.com/office/officeart/2005/8/layout/vList2"/>
    <dgm:cxn modelId="{0F20E25B-9D28-4F83-BE25-5521B9E1C8E7}" type="presOf" srcId="{7A25D304-6F70-49BA-961F-4A80E98A578F}" destId="{D3BB4832-07AD-4406-85A7-A1D0D5D2C29D}" srcOrd="0" destOrd="0" presId="urn:microsoft.com/office/officeart/2005/8/layout/vList2"/>
    <dgm:cxn modelId="{2EB40A64-0C79-41E3-8F9F-F22C0B53C6C1}" srcId="{86EB73A4-D925-4A3E-B64F-0190FCFB81F0}" destId="{A78E41E4-2CD4-4344-9BE6-2F84D589369B}" srcOrd="1" destOrd="0" parTransId="{EF2629F1-798E-4521-89EB-640ED01F0A64}" sibTransId="{E43E9AFA-F283-4E13-9127-73902DD0A8D2}"/>
    <dgm:cxn modelId="{7359E966-683A-468F-A6FC-295F24BC8AB3}" type="presOf" srcId="{A78E41E4-2CD4-4344-9BE6-2F84D589369B}" destId="{D3BB4832-07AD-4406-85A7-A1D0D5D2C29D}" srcOrd="0" destOrd="1" presId="urn:microsoft.com/office/officeart/2005/8/layout/vList2"/>
    <dgm:cxn modelId="{01AFF393-C9AD-414A-ABE8-2A18F8625092}" srcId="{86EB73A4-D925-4A3E-B64F-0190FCFB81F0}" destId="{2EDF4513-89C8-4295-B854-08B6D0BCDC91}" srcOrd="2" destOrd="0" parTransId="{FD80BCAF-6891-436A-96A0-40B4C2B25CB9}" sibTransId="{7C3BA6E0-8A43-4029-9A22-FB39F8B8A52C}"/>
    <dgm:cxn modelId="{A1A54FC9-B545-4C86-A392-324FCDA0D87E}" type="presOf" srcId="{86EB73A4-D925-4A3E-B64F-0190FCFB81F0}" destId="{C13C1685-EABC-4042-8742-3D28F119D29C}" srcOrd="0" destOrd="0" presId="urn:microsoft.com/office/officeart/2005/8/layout/vList2"/>
    <dgm:cxn modelId="{30EB39CD-DFCD-4CFD-BA60-90A9827A1254}" srcId="{86EB73A4-D925-4A3E-B64F-0190FCFB81F0}" destId="{7A25D304-6F70-49BA-961F-4A80E98A578F}" srcOrd="0" destOrd="0" parTransId="{87D717D8-387B-429B-AC10-523FF562C854}" sibTransId="{2583A89A-E208-4662-9216-82868386B900}"/>
    <dgm:cxn modelId="{FA7497E7-1D8F-4991-A078-9FF8BFC887CD}" type="presOf" srcId="{754A61F9-28C0-444F-A583-C67BD1219C7B}" destId="{B494319D-0C87-4485-AAF7-3F5B7D0ABE91}" srcOrd="0" destOrd="0" presId="urn:microsoft.com/office/officeart/2005/8/layout/vList2"/>
    <dgm:cxn modelId="{8E6D9CFB-5023-47AB-B0BC-B2D18D79E40C}" srcId="{754A61F9-28C0-444F-A583-C67BD1219C7B}" destId="{86EB73A4-D925-4A3E-B64F-0190FCFB81F0}" srcOrd="0" destOrd="0" parTransId="{F67FA1EC-FFA4-4B95-8AAD-BA938E8337DC}" sibTransId="{A7870DEC-D889-4D81-B036-5BB4B6BA2C82}"/>
    <dgm:cxn modelId="{1561F077-2183-4121-A52A-E72F8DE3A343}" type="presParOf" srcId="{B494319D-0C87-4485-AAF7-3F5B7D0ABE91}" destId="{C13C1685-EABC-4042-8742-3D28F119D29C}" srcOrd="0" destOrd="0" presId="urn:microsoft.com/office/officeart/2005/8/layout/vList2"/>
    <dgm:cxn modelId="{ECE171CE-20EB-472A-BAF2-B4304DE5D84A}" type="presParOf" srcId="{B494319D-0C87-4485-AAF7-3F5B7D0ABE91}" destId="{D3BB4832-07AD-4406-85A7-A1D0D5D2C29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A61F9-28C0-444F-A583-C67BD1219C7B}"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86EB73A4-D925-4A3E-B64F-0190FCFB81F0}">
      <dgm:prSet/>
      <dgm:spPr/>
      <dgm:t>
        <a:bodyPr/>
        <a:lstStyle/>
        <a:p>
          <a:r>
            <a:rPr lang="en-GB" b="0" i="0" dirty="0"/>
            <a:t>Collective consultation threshold changing</a:t>
          </a:r>
          <a:endParaRPr lang="en-US" dirty="0"/>
        </a:p>
      </dgm:t>
    </dgm:pt>
    <dgm:pt modelId="{F67FA1EC-FFA4-4B95-8AAD-BA938E8337DC}" type="parTrans" cxnId="{8E6D9CFB-5023-47AB-B0BC-B2D18D79E40C}">
      <dgm:prSet/>
      <dgm:spPr/>
      <dgm:t>
        <a:bodyPr/>
        <a:lstStyle/>
        <a:p>
          <a:endParaRPr lang="en-US"/>
        </a:p>
      </dgm:t>
    </dgm:pt>
    <dgm:pt modelId="{A7870DEC-D889-4D81-B036-5BB4B6BA2C82}" type="sibTrans" cxnId="{8E6D9CFB-5023-47AB-B0BC-B2D18D79E40C}">
      <dgm:prSet/>
      <dgm:spPr/>
      <dgm:t>
        <a:bodyPr/>
        <a:lstStyle/>
        <a:p>
          <a:endParaRPr lang="en-US"/>
        </a:p>
      </dgm:t>
    </dgm:pt>
    <dgm:pt modelId="{7A25D304-6F70-49BA-961F-4A80E98A578F}">
      <dgm:prSet/>
      <dgm:spPr/>
      <dgm:t>
        <a:bodyPr/>
        <a:lstStyle/>
        <a:p>
          <a:r>
            <a:rPr lang="en-GB" dirty="0"/>
            <a:t>Currently employers proposing 20 or more redundancies at one establishment within a period of 90 days must go through collective consultation</a:t>
          </a:r>
          <a:endParaRPr lang="en-US" dirty="0"/>
        </a:p>
      </dgm:t>
    </dgm:pt>
    <dgm:pt modelId="{87D717D8-387B-429B-AC10-523FF562C854}" type="parTrans" cxnId="{30EB39CD-DFCD-4CFD-BA60-90A9827A1254}">
      <dgm:prSet/>
      <dgm:spPr/>
      <dgm:t>
        <a:bodyPr/>
        <a:lstStyle/>
        <a:p>
          <a:endParaRPr lang="en-US"/>
        </a:p>
      </dgm:t>
    </dgm:pt>
    <dgm:pt modelId="{2583A89A-E208-4662-9216-82868386B900}" type="sibTrans" cxnId="{30EB39CD-DFCD-4CFD-BA60-90A9827A1254}">
      <dgm:prSet/>
      <dgm:spPr/>
      <dgm:t>
        <a:bodyPr/>
        <a:lstStyle/>
        <a:p>
          <a:endParaRPr lang="en-US"/>
        </a:p>
      </dgm:t>
    </dgm:pt>
    <dgm:pt modelId="{66F54084-572E-4033-B2DA-6FED33FB86CC}">
      <dgm:prSet/>
      <dgm:spPr/>
      <dgm:t>
        <a:bodyPr/>
        <a:lstStyle/>
        <a:p>
          <a:r>
            <a:rPr lang="en-GB" dirty="0"/>
            <a:t>Bill currently extends that to add a new threshold test which will involve counting employees across all workplaces</a:t>
          </a:r>
        </a:p>
      </dgm:t>
    </dgm:pt>
    <dgm:pt modelId="{926FAB4A-19F7-46BE-8633-C5F9928AAFD0}" type="parTrans" cxnId="{A22C704E-2C28-477F-9F5A-FE4EB3E21B33}">
      <dgm:prSet/>
      <dgm:spPr/>
      <dgm:t>
        <a:bodyPr/>
        <a:lstStyle/>
        <a:p>
          <a:endParaRPr lang="en-GB"/>
        </a:p>
      </dgm:t>
    </dgm:pt>
    <dgm:pt modelId="{64F20760-353B-4E18-9981-96655E0F1163}" type="sibTrans" cxnId="{A22C704E-2C28-477F-9F5A-FE4EB3E21B33}">
      <dgm:prSet/>
      <dgm:spPr/>
      <dgm:t>
        <a:bodyPr/>
        <a:lstStyle/>
        <a:p>
          <a:endParaRPr lang="en-GB"/>
        </a:p>
      </dgm:t>
    </dgm:pt>
    <dgm:pt modelId="{C95CE74A-0BCB-44E7-89E9-4FEAFA3C38ED}">
      <dgm:prSet/>
      <dgm:spPr/>
      <dgm:t>
        <a:bodyPr/>
        <a:lstStyle/>
        <a:p>
          <a:r>
            <a:rPr lang="en-GB" dirty="0"/>
            <a:t>Not yet clear how threshold will be calculated</a:t>
          </a:r>
        </a:p>
      </dgm:t>
    </dgm:pt>
    <dgm:pt modelId="{C73C1D06-B49D-427F-924E-7B5145A97F4E}" type="parTrans" cxnId="{3A2E76C9-CCDA-4817-BBE5-ED0F2A664901}">
      <dgm:prSet/>
      <dgm:spPr/>
      <dgm:t>
        <a:bodyPr/>
        <a:lstStyle/>
        <a:p>
          <a:endParaRPr lang="en-GB"/>
        </a:p>
      </dgm:t>
    </dgm:pt>
    <dgm:pt modelId="{69E08DB9-6509-48EA-B152-E4ED1E935B53}" type="sibTrans" cxnId="{3A2E76C9-CCDA-4817-BBE5-ED0F2A664901}">
      <dgm:prSet/>
      <dgm:spPr/>
      <dgm:t>
        <a:bodyPr/>
        <a:lstStyle/>
        <a:p>
          <a:endParaRPr lang="en-GB"/>
        </a:p>
      </dgm:t>
    </dgm:pt>
    <dgm:pt modelId="{0A0166AC-734D-4791-BDD2-B110D6C767F9}">
      <dgm:prSet/>
      <dgm:spPr/>
      <dgm:t>
        <a:bodyPr/>
        <a:lstStyle/>
        <a:p>
          <a:r>
            <a:rPr lang="en-GB" dirty="0"/>
            <a:t>Employer will not need to consult all representatives together or try to reach the same agreement with all of the representatives</a:t>
          </a:r>
        </a:p>
      </dgm:t>
    </dgm:pt>
    <dgm:pt modelId="{2CB2A56F-960A-4FC7-A44A-009EB5F061A0}" type="parTrans" cxnId="{5947758B-A423-4222-84CD-74105130D01B}">
      <dgm:prSet/>
      <dgm:spPr/>
      <dgm:t>
        <a:bodyPr/>
        <a:lstStyle/>
        <a:p>
          <a:endParaRPr lang="en-GB"/>
        </a:p>
      </dgm:t>
    </dgm:pt>
    <dgm:pt modelId="{DD4E8D72-6BF5-48FA-814B-FC27008AD05A}" type="sibTrans" cxnId="{5947758B-A423-4222-84CD-74105130D01B}">
      <dgm:prSet/>
      <dgm:spPr/>
      <dgm:t>
        <a:bodyPr/>
        <a:lstStyle/>
        <a:p>
          <a:endParaRPr lang="en-GB"/>
        </a:p>
      </dgm:t>
    </dgm:pt>
    <dgm:pt modelId="{424AA05C-BE67-4C53-8AE4-A943FAE04B84}">
      <dgm:prSet/>
      <dgm:spPr/>
      <dgm:t>
        <a:bodyPr/>
        <a:lstStyle/>
        <a:p>
          <a:r>
            <a:rPr lang="en-GB" dirty="0"/>
            <a:t>Consultation on collective redundancies due winter 2025/early 2026</a:t>
          </a:r>
        </a:p>
      </dgm:t>
    </dgm:pt>
    <dgm:pt modelId="{22ADC331-B9FA-4508-8F25-0D4A7A6FDBAD}" type="parTrans" cxnId="{40FA10E1-A54B-4CCA-A578-178DB2062E45}">
      <dgm:prSet/>
      <dgm:spPr/>
      <dgm:t>
        <a:bodyPr/>
        <a:lstStyle/>
        <a:p>
          <a:endParaRPr lang="en-GB"/>
        </a:p>
      </dgm:t>
    </dgm:pt>
    <dgm:pt modelId="{F96109EB-26E0-487F-8A7A-73FB40213E0D}" type="sibTrans" cxnId="{40FA10E1-A54B-4CCA-A578-178DB2062E45}">
      <dgm:prSet/>
      <dgm:spPr/>
      <dgm:t>
        <a:bodyPr/>
        <a:lstStyle/>
        <a:p>
          <a:endParaRPr lang="en-GB"/>
        </a:p>
      </dgm:t>
    </dgm:pt>
    <dgm:pt modelId="{7E797ACB-3F76-4994-822B-866554427137}">
      <dgm:prSet/>
      <dgm:spPr/>
      <dgm:t>
        <a:bodyPr/>
        <a:lstStyle/>
        <a:p>
          <a:r>
            <a:rPr lang="en-GB" dirty="0"/>
            <a:t>Eventually regulations will set out new threshold test</a:t>
          </a:r>
        </a:p>
      </dgm:t>
    </dgm:pt>
    <dgm:pt modelId="{005782F7-03C1-4CE9-81A3-550CD5C6D57E}" type="parTrans" cxnId="{41583CFE-CFEF-4D38-9771-E85CC488292C}">
      <dgm:prSet/>
      <dgm:spPr/>
      <dgm:t>
        <a:bodyPr/>
        <a:lstStyle/>
        <a:p>
          <a:endParaRPr lang="en-GB"/>
        </a:p>
      </dgm:t>
    </dgm:pt>
    <dgm:pt modelId="{B5F47D67-C824-4209-83B5-8299DE7BAAF5}" type="sibTrans" cxnId="{41583CFE-CFEF-4D38-9771-E85CC488292C}">
      <dgm:prSet/>
      <dgm:spPr/>
      <dgm:t>
        <a:bodyPr/>
        <a:lstStyle/>
        <a:p>
          <a:endParaRPr lang="en-GB"/>
        </a:p>
      </dgm:t>
    </dgm:pt>
    <dgm:pt modelId="{B494319D-0C87-4485-AAF7-3F5B7D0ABE91}" type="pres">
      <dgm:prSet presAssocID="{754A61F9-28C0-444F-A583-C67BD1219C7B}" presName="linear" presStyleCnt="0">
        <dgm:presLayoutVars>
          <dgm:animLvl val="lvl"/>
          <dgm:resizeHandles val="exact"/>
        </dgm:presLayoutVars>
      </dgm:prSet>
      <dgm:spPr/>
    </dgm:pt>
    <dgm:pt modelId="{C13C1685-EABC-4042-8742-3D28F119D29C}" type="pres">
      <dgm:prSet presAssocID="{86EB73A4-D925-4A3E-B64F-0190FCFB81F0}" presName="parentText" presStyleLbl="node1" presStyleIdx="0" presStyleCnt="1">
        <dgm:presLayoutVars>
          <dgm:chMax val="0"/>
          <dgm:bulletEnabled val="1"/>
        </dgm:presLayoutVars>
      </dgm:prSet>
      <dgm:spPr/>
    </dgm:pt>
    <dgm:pt modelId="{D3BB4832-07AD-4406-85A7-A1D0D5D2C29D}" type="pres">
      <dgm:prSet presAssocID="{86EB73A4-D925-4A3E-B64F-0190FCFB81F0}" presName="childText" presStyleLbl="revTx" presStyleIdx="0" presStyleCnt="1">
        <dgm:presLayoutVars>
          <dgm:bulletEnabled val="1"/>
        </dgm:presLayoutVars>
      </dgm:prSet>
      <dgm:spPr/>
    </dgm:pt>
  </dgm:ptLst>
  <dgm:cxnLst>
    <dgm:cxn modelId="{A2D89620-4C1A-4C8F-9C83-D469EC72E766}" type="presOf" srcId="{424AA05C-BE67-4C53-8AE4-A943FAE04B84}" destId="{D3BB4832-07AD-4406-85A7-A1D0D5D2C29D}" srcOrd="0" destOrd="4" presId="urn:microsoft.com/office/officeart/2005/8/layout/vList2"/>
    <dgm:cxn modelId="{0F20E25B-9D28-4F83-BE25-5521B9E1C8E7}" type="presOf" srcId="{7A25D304-6F70-49BA-961F-4A80E98A578F}" destId="{D3BB4832-07AD-4406-85A7-A1D0D5D2C29D}" srcOrd="0" destOrd="0" presId="urn:microsoft.com/office/officeart/2005/8/layout/vList2"/>
    <dgm:cxn modelId="{E7B4FE44-AFC5-4DB5-8CF3-07620C9CECC7}" type="presOf" srcId="{0A0166AC-734D-4791-BDD2-B110D6C767F9}" destId="{D3BB4832-07AD-4406-85A7-A1D0D5D2C29D}" srcOrd="0" destOrd="3" presId="urn:microsoft.com/office/officeart/2005/8/layout/vList2"/>
    <dgm:cxn modelId="{1FF12C6B-E63D-44C3-BD69-A73C5C7CE10F}" type="presOf" srcId="{7E797ACB-3F76-4994-822B-866554427137}" destId="{D3BB4832-07AD-4406-85A7-A1D0D5D2C29D}" srcOrd="0" destOrd="5" presId="urn:microsoft.com/office/officeart/2005/8/layout/vList2"/>
    <dgm:cxn modelId="{A22C704E-2C28-477F-9F5A-FE4EB3E21B33}" srcId="{86EB73A4-D925-4A3E-B64F-0190FCFB81F0}" destId="{66F54084-572E-4033-B2DA-6FED33FB86CC}" srcOrd="1" destOrd="0" parTransId="{926FAB4A-19F7-46BE-8633-C5F9928AAFD0}" sibTransId="{64F20760-353B-4E18-9981-96655E0F1163}"/>
    <dgm:cxn modelId="{5947758B-A423-4222-84CD-74105130D01B}" srcId="{86EB73A4-D925-4A3E-B64F-0190FCFB81F0}" destId="{0A0166AC-734D-4791-BDD2-B110D6C767F9}" srcOrd="3" destOrd="0" parTransId="{2CB2A56F-960A-4FC7-A44A-009EB5F061A0}" sibTransId="{DD4E8D72-6BF5-48FA-814B-FC27008AD05A}"/>
    <dgm:cxn modelId="{75090ABC-DFFF-4417-A9A4-D23711A5F886}" type="presOf" srcId="{66F54084-572E-4033-B2DA-6FED33FB86CC}" destId="{D3BB4832-07AD-4406-85A7-A1D0D5D2C29D}" srcOrd="0" destOrd="1" presId="urn:microsoft.com/office/officeart/2005/8/layout/vList2"/>
    <dgm:cxn modelId="{A1A54FC9-B545-4C86-A392-324FCDA0D87E}" type="presOf" srcId="{86EB73A4-D925-4A3E-B64F-0190FCFB81F0}" destId="{C13C1685-EABC-4042-8742-3D28F119D29C}" srcOrd="0" destOrd="0" presId="urn:microsoft.com/office/officeart/2005/8/layout/vList2"/>
    <dgm:cxn modelId="{3A2E76C9-CCDA-4817-BBE5-ED0F2A664901}" srcId="{86EB73A4-D925-4A3E-B64F-0190FCFB81F0}" destId="{C95CE74A-0BCB-44E7-89E9-4FEAFA3C38ED}" srcOrd="2" destOrd="0" parTransId="{C73C1D06-B49D-427F-924E-7B5145A97F4E}" sibTransId="{69E08DB9-6509-48EA-B152-E4ED1E935B53}"/>
    <dgm:cxn modelId="{30EB39CD-DFCD-4CFD-BA60-90A9827A1254}" srcId="{86EB73A4-D925-4A3E-B64F-0190FCFB81F0}" destId="{7A25D304-6F70-49BA-961F-4A80E98A578F}" srcOrd="0" destOrd="0" parTransId="{87D717D8-387B-429B-AC10-523FF562C854}" sibTransId="{2583A89A-E208-4662-9216-82868386B900}"/>
    <dgm:cxn modelId="{1260A6CD-774F-443C-A4FC-D04459C7B792}" type="presOf" srcId="{C95CE74A-0BCB-44E7-89E9-4FEAFA3C38ED}" destId="{D3BB4832-07AD-4406-85A7-A1D0D5D2C29D}" srcOrd="0" destOrd="2" presId="urn:microsoft.com/office/officeart/2005/8/layout/vList2"/>
    <dgm:cxn modelId="{40FA10E1-A54B-4CCA-A578-178DB2062E45}" srcId="{86EB73A4-D925-4A3E-B64F-0190FCFB81F0}" destId="{424AA05C-BE67-4C53-8AE4-A943FAE04B84}" srcOrd="4" destOrd="0" parTransId="{22ADC331-B9FA-4508-8F25-0D4A7A6FDBAD}" sibTransId="{F96109EB-26E0-487F-8A7A-73FB40213E0D}"/>
    <dgm:cxn modelId="{FA7497E7-1D8F-4991-A078-9FF8BFC887CD}" type="presOf" srcId="{754A61F9-28C0-444F-A583-C67BD1219C7B}" destId="{B494319D-0C87-4485-AAF7-3F5B7D0ABE91}" srcOrd="0" destOrd="0" presId="urn:microsoft.com/office/officeart/2005/8/layout/vList2"/>
    <dgm:cxn modelId="{8E6D9CFB-5023-47AB-B0BC-B2D18D79E40C}" srcId="{754A61F9-28C0-444F-A583-C67BD1219C7B}" destId="{86EB73A4-D925-4A3E-B64F-0190FCFB81F0}" srcOrd="0" destOrd="0" parTransId="{F67FA1EC-FFA4-4B95-8AAD-BA938E8337DC}" sibTransId="{A7870DEC-D889-4D81-B036-5BB4B6BA2C82}"/>
    <dgm:cxn modelId="{41583CFE-CFEF-4D38-9771-E85CC488292C}" srcId="{86EB73A4-D925-4A3E-B64F-0190FCFB81F0}" destId="{7E797ACB-3F76-4994-822B-866554427137}" srcOrd="5" destOrd="0" parTransId="{005782F7-03C1-4CE9-81A3-550CD5C6D57E}" sibTransId="{B5F47D67-C824-4209-83B5-8299DE7BAAF5}"/>
    <dgm:cxn modelId="{1561F077-2183-4121-A52A-E72F8DE3A343}" type="presParOf" srcId="{B494319D-0C87-4485-AAF7-3F5B7D0ABE91}" destId="{C13C1685-EABC-4042-8742-3D28F119D29C}" srcOrd="0" destOrd="0" presId="urn:microsoft.com/office/officeart/2005/8/layout/vList2"/>
    <dgm:cxn modelId="{ECE171CE-20EB-472A-BAF2-B4304DE5D84A}" type="presParOf" srcId="{B494319D-0C87-4485-AAF7-3F5B7D0ABE91}" destId="{D3BB4832-07AD-4406-85A7-A1D0D5D2C29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299DBF-8FAD-450F-A2C9-423FF2152D8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5A538707-1D22-4CC5-A7DC-2B02789BD5EC}">
      <dgm:prSet/>
      <dgm:spPr/>
      <dgm:t>
        <a:bodyPr/>
        <a:lstStyle/>
        <a:p>
          <a:pPr>
            <a:lnSpc>
              <a:spcPct val="100000"/>
            </a:lnSpc>
          </a:pPr>
          <a:r>
            <a:rPr lang="en-GB" dirty="0"/>
            <a:t>What else?</a:t>
          </a:r>
          <a:endParaRPr lang="en-US" dirty="0"/>
        </a:p>
      </dgm:t>
    </dgm:pt>
    <dgm:pt modelId="{FFAA552D-4D6F-44EE-82B1-90AA45BA9A18}" type="parTrans" cxnId="{BD2FF2D9-471D-4486-9A91-4A64CE818F8E}">
      <dgm:prSet/>
      <dgm:spPr/>
      <dgm:t>
        <a:bodyPr/>
        <a:lstStyle/>
        <a:p>
          <a:endParaRPr lang="en-US"/>
        </a:p>
      </dgm:t>
    </dgm:pt>
    <dgm:pt modelId="{38B68982-5911-4376-9444-50F5F94C69B7}" type="sibTrans" cxnId="{BD2FF2D9-471D-4486-9A91-4A64CE818F8E}">
      <dgm:prSet/>
      <dgm:spPr/>
      <dgm:t>
        <a:bodyPr/>
        <a:lstStyle/>
        <a:p>
          <a:endParaRPr lang="en-US"/>
        </a:p>
      </dgm:t>
    </dgm:pt>
    <dgm:pt modelId="{FFFB2380-BADF-42F7-B45D-A0F6DB0974FD}">
      <dgm:prSet custT="1"/>
      <dgm:spPr/>
      <dgm:t>
        <a:bodyPr/>
        <a:lstStyle/>
        <a:p>
          <a:pPr>
            <a:lnSpc>
              <a:spcPct val="100000"/>
            </a:lnSpc>
          </a:pPr>
          <a:r>
            <a:rPr lang="en-GB" sz="1600" dirty="0"/>
            <a:t>Consultation on the above measures is scheduled for Autumn 2025 with implementation in 2026</a:t>
          </a:r>
          <a:endParaRPr lang="en-US" sz="1600" dirty="0"/>
        </a:p>
      </dgm:t>
    </dgm:pt>
    <dgm:pt modelId="{7ECE0639-8221-48A0-923F-78EE10A8A9F0}" type="parTrans" cxnId="{C044ED00-4299-4A05-832D-D07BF76B99B1}">
      <dgm:prSet/>
      <dgm:spPr/>
      <dgm:t>
        <a:bodyPr/>
        <a:lstStyle/>
        <a:p>
          <a:endParaRPr lang="en-US"/>
        </a:p>
      </dgm:t>
    </dgm:pt>
    <dgm:pt modelId="{AA85B68D-D2D8-4AEB-AFC7-570986030CD7}" type="sibTrans" cxnId="{C044ED00-4299-4A05-832D-D07BF76B99B1}">
      <dgm:prSet/>
      <dgm:spPr/>
      <dgm:t>
        <a:bodyPr/>
        <a:lstStyle/>
        <a:p>
          <a:endParaRPr lang="en-US"/>
        </a:p>
      </dgm:t>
    </dgm:pt>
    <dgm:pt modelId="{30347F4F-D7E3-4EC5-97BF-A1851AC07956}">
      <dgm:prSet custT="1"/>
      <dgm:spPr/>
      <dgm:t>
        <a:bodyPr/>
        <a:lstStyle/>
        <a:p>
          <a:pPr>
            <a:lnSpc>
              <a:spcPct val="100000"/>
            </a:lnSpc>
          </a:pPr>
          <a:r>
            <a:rPr lang="en-GB" sz="1600" dirty="0"/>
            <a:t>Bill gives government power to establish Adult Social Care Negotiating body relating to terms and conditions of staff employed in adult social care in England</a:t>
          </a:r>
          <a:endParaRPr lang="en-US" sz="1600" dirty="0"/>
        </a:p>
      </dgm:t>
    </dgm:pt>
    <dgm:pt modelId="{60F212B9-CECE-4966-9EC7-37DD72A6EC20}" type="parTrans" cxnId="{308CF24C-9896-4062-976B-6D5BFCBC48F6}">
      <dgm:prSet/>
      <dgm:spPr/>
      <dgm:t>
        <a:bodyPr/>
        <a:lstStyle/>
        <a:p>
          <a:endParaRPr lang="en-US"/>
        </a:p>
      </dgm:t>
    </dgm:pt>
    <dgm:pt modelId="{65A0E820-FBC0-40DD-B54C-DAE61CC4B786}" type="sibTrans" cxnId="{308CF24C-9896-4062-976B-6D5BFCBC48F6}">
      <dgm:prSet/>
      <dgm:spPr/>
      <dgm:t>
        <a:bodyPr/>
        <a:lstStyle/>
        <a:p>
          <a:endParaRPr lang="en-US"/>
        </a:p>
      </dgm:t>
    </dgm:pt>
    <dgm:pt modelId="{34CDA9EB-FF54-4325-84E9-FE2B2BA52AB8}">
      <dgm:prSet/>
      <dgm:spPr/>
      <dgm:t>
        <a:bodyPr/>
        <a:lstStyle/>
        <a:p>
          <a:pPr>
            <a:lnSpc>
              <a:spcPct val="100000"/>
            </a:lnSpc>
          </a:pPr>
          <a:r>
            <a:rPr lang="en-GB" dirty="0"/>
            <a:t>Although not mentioned in the Bill, Next Steps policy paper references negotiations with TU and staff representatives on surveillance technologies</a:t>
          </a:r>
          <a:endParaRPr lang="en-US" dirty="0"/>
        </a:p>
      </dgm:t>
    </dgm:pt>
    <dgm:pt modelId="{D2C18B41-E569-4857-B3EA-69F8C528F405}" type="parTrans" cxnId="{4612643E-D791-4ABD-AA17-322D0614698F}">
      <dgm:prSet/>
      <dgm:spPr/>
      <dgm:t>
        <a:bodyPr/>
        <a:lstStyle/>
        <a:p>
          <a:endParaRPr lang="en-US"/>
        </a:p>
      </dgm:t>
    </dgm:pt>
    <dgm:pt modelId="{6B6C02FE-2620-43F3-9E34-DC90A33F7C95}" type="sibTrans" cxnId="{4612643E-D791-4ABD-AA17-322D0614698F}">
      <dgm:prSet/>
      <dgm:spPr/>
      <dgm:t>
        <a:bodyPr/>
        <a:lstStyle/>
        <a:p>
          <a:endParaRPr lang="en-US"/>
        </a:p>
      </dgm:t>
    </dgm:pt>
    <dgm:pt modelId="{8E5AD0CA-162B-4580-B8E3-ED5C574D7441}" type="pres">
      <dgm:prSet presAssocID="{2F299DBF-8FAD-450F-A2C9-423FF2152D87}" presName="root" presStyleCnt="0">
        <dgm:presLayoutVars>
          <dgm:dir/>
          <dgm:resizeHandles val="exact"/>
        </dgm:presLayoutVars>
      </dgm:prSet>
      <dgm:spPr/>
    </dgm:pt>
    <dgm:pt modelId="{FA3F6227-FA9C-4051-BC54-D51B72AB2D88}" type="pres">
      <dgm:prSet presAssocID="{5A538707-1D22-4CC5-A7DC-2B02789BD5EC}" presName="compNode" presStyleCnt="0"/>
      <dgm:spPr/>
    </dgm:pt>
    <dgm:pt modelId="{64FF6F04-A358-40C2-89E3-6A1FAA252421}" type="pres">
      <dgm:prSet presAssocID="{5A538707-1D22-4CC5-A7DC-2B02789BD5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CCAE304F-9049-45CA-9535-EFD89F3FDFED}" type="pres">
      <dgm:prSet presAssocID="{5A538707-1D22-4CC5-A7DC-2B02789BD5EC}" presName="spaceRect" presStyleCnt="0"/>
      <dgm:spPr/>
    </dgm:pt>
    <dgm:pt modelId="{714CA1F0-92D9-4417-AE8F-5CF662466A38}" type="pres">
      <dgm:prSet presAssocID="{5A538707-1D22-4CC5-A7DC-2B02789BD5EC}" presName="textRect" presStyleLbl="revTx" presStyleIdx="0" presStyleCnt="4">
        <dgm:presLayoutVars>
          <dgm:chMax val="1"/>
          <dgm:chPref val="1"/>
        </dgm:presLayoutVars>
      </dgm:prSet>
      <dgm:spPr/>
    </dgm:pt>
    <dgm:pt modelId="{002BC8CF-6706-4373-9B09-C3608B78AD8E}" type="pres">
      <dgm:prSet presAssocID="{38B68982-5911-4376-9444-50F5F94C69B7}" presName="sibTrans" presStyleCnt="0"/>
      <dgm:spPr/>
    </dgm:pt>
    <dgm:pt modelId="{3D08BA7D-3321-4566-B403-979DE5A1823D}" type="pres">
      <dgm:prSet presAssocID="{FFFB2380-BADF-42F7-B45D-A0F6DB0974FD}" presName="compNode" presStyleCnt="0"/>
      <dgm:spPr/>
    </dgm:pt>
    <dgm:pt modelId="{01357D47-2731-4BBE-8351-BB4A6E5199D1}" type="pres">
      <dgm:prSet presAssocID="{FFFB2380-BADF-42F7-B45D-A0F6DB0974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47AF731D-34A0-4652-9E75-6E363F3F650E}" type="pres">
      <dgm:prSet presAssocID="{FFFB2380-BADF-42F7-B45D-A0F6DB0974FD}" presName="spaceRect" presStyleCnt="0"/>
      <dgm:spPr/>
    </dgm:pt>
    <dgm:pt modelId="{6ED1FB25-4E09-445C-A415-3EB9A796644B}" type="pres">
      <dgm:prSet presAssocID="{FFFB2380-BADF-42F7-B45D-A0F6DB0974FD}" presName="textRect" presStyleLbl="revTx" presStyleIdx="1" presStyleCnt="4">
        <dgm:presLayoutVars>
          <dgm:chMax val="1"/>
          <dgm:chPref val="1"/>
        </dgm:presLayoutVars>
      </dgm:prSet>
      <dgm:spPr/>
    </dgm:pt>
    <dgm:pt modelId="{A7EE5DFF-1B78-4DA3-B923-A064709E9E1B}" type="pres">
      <dgm:prSet presAssocID="{AA85B68D-D2D8-4AEB-AFC7-570986030CD7}" presName="sibTrans" presStyleCnt="0"/>
      <dgm:spPr/>
    </dgm:pt>
    <dgm:pt modelId="{CB012B9E-E247-45AA-BFE0-00197E652047}" type="pres">
      <dgm:prSet presAssocID="{30347F4F-D7E3-4EC5-97BF-A1851AC07956}" presName="compNode" presStyleCnt="0"/>
      <dgm:spPr/>
    </dgm:pt>
    <dgm:pt modelId="{E32EDB31-8D54-487F-972A-00CB53D7F951}" type="pres">
      <dgm:prSet presAssocID="{30347F4F-D7E3-4EC5-97BF-A1851AC079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6F520F87-F0A5-4B15-A703-28D654DE4E86}" type="pres">
      <dgm:prSet presAssocID="{30347F4F-D7E3-4EC5-97BF-A1851AC07956}" presName="spaceRect" presStyleCnt="0"/>
      <dgm:spPr/>
    </dgm:pt>
    <dgm:pt modelId="{82ED4EA5-DDC8-4D86-A464-A4DD26BDD609}" type="pres">
      <dgm:prSet presAssocID="{30347F4F-D7E3-4EC5-97BF-A1851AC07956}" presName="textRect" presStyleLbl="revTx" presStyleIdx="2" presStyleCnt="4">
        <dgm:presLayoutVars>
          <dgm:chMax val="1"/>
          <dgm:chPref val="1"/>
        </dgm:presLayoutVars>
      </dgm:prSet>
      <dgm:spPr/>
    </dgm:pt>
    <dgm:pt modelId="{90B2901E-52A0-4750-AD23-D164B8DE868E}" type="pres">
      <dgm:prSet presAssocID="{65A0E820-FBC0-40DD-B54C-DAE61CC4B786}" presName="sibTrans" presStyleCnt="0"/>
      <dgm:spPr/>
    </dgm:pt>
    <dgm:pt modelId="{D66C6744-39F8-4759-9422-6242221F3393}" type="pres">
      <dgm:prSet presAssocID="{34CDA9EB-FF54-4325-84E9-FE2B2BA52AB8}" presName="compNode" presStyleCnt="0"/>
      <dgm:spPr/>
    </dgm:pt>
    <dgm:pt modelId="{61948B22-573D-455E-BE72-55A143212F7E}" type="pres">
      <dgm:prSet presAssocID="{34CDA9EB-FF54-4325-84E9-FE2B2BA52A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99563589-B706-4391-9C59-30DFF8B645F5}" type="pres">
      <dgm:prSet presAssocID="{34CDA9EB-FF54-4325-84E9-FE2B2BA52AB8}" presName="spaceRect" presStyleCnt="0"/>
      <dgm:spPr/>
    </dgm:pt>
    <dgm:pt modelId="{C9404541-36FF-43C2-A2B9-8BE6268C6F22}" type="pres">
      <dgm:prSet presAssocID="{34CDA9EB-FF54-4325-84E9-FE2B2BA52AB8}" presName="textRect" presStyleLbl="revTx" presStyleIdx="3" presStyleCnt="4" custScaleY="105321">
        <dgm:presLayoutVars>
          <dgm:chMax val="1"/>
          <dgm:chPref val="1"/>
        </dgm:presLayoutVars>
      </dgm:prSet>
      <dgm:spPr/>
    </dgm:pt>
  </dgm:ptLst>
  <dgm:cxnLst>
    <dgm:cxn modelId="{C044ED00-4299-4A05-832D-D07BF76B99B1}" srcId="{2F299DBF-8FAD-450F-A2C9-423FF2152D87}" destId="{FFFB2380-BADF-42F7-B45D-A0F6DB0974FD}" srcOrd="1" destOrd="0" parTransId="{7ECE0639-8221-48A0-923F-78EE10A8A9F0}" sibTransId="{AA85B68D-D2D8-4AEB-AFC7-570986030CD7}"/>
    <dgm:cxn modelId="{121FBD11-E5C7-4D75-BD97-8772BA23C10B}" type="presOf" srcId="{FFFB2380-BADF-42F7-B45D-A0F6DB0974FD}" destId="{6ED1FB25-4E09-445C-A415-3EB9A796644B}" srcOrd="0" destOrd="0" presId="urn:microsoft.com/office/officeart/2018/2/layout/IconLabelList"/>
    <dgm:cxn modelId="{13C3A425-AF0D-4342-9904-E38D04DC34D1}" type="presOf" srcId="{30347F4F-D7E3-4EC5-97BF-A1851AC07956}" destId="{82ED4EA5-DDC8-4D86-A464-A4DD26BDD609}" srcOrd="0" destOrd="0" presId="urn:microsoft.com/office/officeart/2018/2/layout/IconLabelList"/>
    <dgm:cxn modelId="{113A6829-18F9-4FBE-BA10-91EDE1D0D554}" type="presOf" srcId="{2F299DBF-8FAD-450F-A2C9-423FF2152D87}" destId="{8E5AD0CA-162B-4580-B8E3-ED5C574D7441}" srcOrd="0" destOrd="0" presId="urn:microsoft.com/office/officeart/2018/2/layout/IconLabelList"/>
    <dgm:cxn modelId="{4612643E-D791-4ABD-AA17-322D0614698F}" srcId="{2F299DBF-8FAD-450F-A2C9-423FF2152D87}" destId="{34CDA9EB-FF54-4325-84E9-FE2B2BA52AB8}" srcOrd="3" destOrd="0" parTransId="{D2C18B41-E569-4857-B3EA-69F8C528F405}" sibTransId="{6B6C02FE-2620-43F3-9E34-DC90A33F7C95}"/>
    <dgm:cxn modelId="{308CF24C-9896-4062-976B-6D5BFCBC48F6}" srcId="{2F299DBF-8FAD-450F-A2C9-423FF2152D87}" destId="{30347F4F-D7E3-4EC5-97BF-A1851AC07956}" srcOrd="2" destOrd="0" parTransId="{60F212B9-CECE-4966-9EC7-37DD72A6EC20}" sibTransId="{65A0E820-FBC0-40DD-B54C-DAE61CC4B786}"/>
    <dgm:cxn modelId="{FE815459-747E-49C6-9371-FDD5568E6FC2}" type="presOf" srcId="{5A538707-1D22-4CC5-A7DC-2B02789BD5EC}" destId="{714CA1F0-92D9-4417-AE8F-5CF662466A38}" srcOrd="0" destOrd="0" presId="urn:microsoft.com/office/officeart/2018/2/layout/IconLabelList"/>
    <dgm:cxn modelId="{BD2FF2D9-471D-4486-9A91-4A64CE818F8E}" srcId="{2F299DBF-8FAD-450F-A2C9-423FF2152D87}" destId="{5A538707-1D22-4CC5-A7DC-2B02789BD5EC}" srcOrd="0" destOrd="0" parTransId="{FFAA552D-4D6F-44EE-82B1-90AA45BA9A18}" sibTransId="{38B68982-5911-4376-9444-50F5F94C69B7}"/>
    <dgm:cxn modelId="{D86F4EDC-F5F5-4C82-9D1D-732BA369B6A4}" type="presOf" srcId="{34CDA9EB-FF54-4325-84E9-FE2B2BA52AB8}" destId="{C9404541-36FF-43C2-A2B9-8BE6268C6F22}" srcOrd="0" destOrd="0" presId="urn:microsoft.com/office/officeart/2018/2/layout/IconLabelList"/>
    <dgm:cxn modelId="{E7509502-4547-4202-AC7F-9CE590406498}" type="presParOf" srcId="{8E5AD0CA-162B-4580-B8E3-ED5C574D7441}" destId="{FA3F6227-FA9C-4051-BC54-D51B72AB2D88}" srcOrd="0" destOrd="0" presId="urn:microsoft.com/office/officeart/2018/2/layout/IconLabelList"/>
    <dgm:cxn modelId="{70A985DA-B303-40E2-AF01-4F69D6EB028B}" type="presParOf" srcId="{FA3F6227-FA9C-4051-BC54-D51B72AB2D88}" destId="{64FF6F04-A358-40C2-89E3-6A1FAA252421}" srcOrd="0" destOrd="0" presId="urn:microsoft.com/office/officeart/2018/2/layout/IconLabelList"/>
    <dgm:cxn modelId="{C067C45C-743F-4DF2-A0EA-34228EDB6569}" type="presParOf" srcId="{FA3F6227-FA9C-4051-BC54-D51B72AB2D88}" destId="{CCAE304F-9049-45CA-9535-EFD89F3FDFED}" srcOrd="1" destOrd="0" presId="urn:microsoft.com/office/officeart/2018/2/layout/IconLabelList"/>
    <dgm:cxn modelId="{E0A2B9BB-FBB0-439D-977B-B2C557382D51}" type="presParOf" srcId="{FA3F6227-FA9C-4051-BC54-D51B72AB2D88}" destId="{714CA1F0-92D9-4417-AE8F-5CF662466A38}" srcOrd="2" destOrd="0" presId="urn:microsoft.com/office/officeart/2018/2/layout/IconLabelList"/>
    <dgm:cxn modelId="{5440B840-B6A4-4035-B5D8-4800514568F1}" type="presParOf" srcId="{8E5AD0CA-162B-4580-B8E3-ED5C574D7441}" destId="{002BC8CF-6706-4373-9B09-C3608B78AD8E}" srcOrd="1" destOrd="0" presId="urn:microsoft.com/office/officeart/2018/2/layout/IconLabelList"/>
    <dgm:cxn modelId="{7C486B9D-9EF0-4B79-9620-A9213CD88D24}" type="presParOf" srcId="{8E5AD0CA-162B-4580-B8E3-ED5C574D7441}" destId="{3D08BA7D-3321-4566-B403-979DE5A1823D}" srcOrd="2" destOrd="0" presId="urn:microsoft.com/office/officeart/2018/2/layout/IconLabelList"/>
    <dgm:cxn modelId="{B9B1016B-A42F-428A-A631-2E238BFE00AD}" type="presParOf" srcId="{3D08BA7D-3321-4566-B403-979DE5A1823D}" destId="{01357D47-2731-4BBE-8351-BB4A6E5199D1}" srcOrd="0" destOrd="0" presId="urn:microsoft.com/office/officeart/2018/2/layout/IconLabelList"/>
    <dgm:cxn modelId="{C582FA98-63A0-4070-BE77-6CEF24C070D7}" type="presParOf" srcId="{3D08BA7D-3321-4566-B403-979DE5A1823D}" destId="{47AF731D-34A0-4652-9E75-6E363F3F650E}" srcOrd="1" destOrd="0" presId="urn:microsoft.com/office/officeart/2018/2/layout/IconLabelList"/>
    <dgm:cxn modelId="{DD61D431-8B39-456C-949B-1284FAC3D0B9}" type="presParOf" srcId="{3D08BA7D-3321-4566-B403-979DE5A1823D}" destId="{6ED1FB25-4E09-445C-A415-3EB9A796644B}" srcOrd="2" destOrd="0" presId="urn:microsoft.com/office/officeart/2018/2/layout/IconLabelList"/>
    <dgm:cxn modelId="{DE876CAA-4B3E-456F-B232-D71A6484AAE6}" type="presParOf" srcId="{8E5AD0CA-162B-4580-B8E3-ED5C574D7441}" destId="{A7EE5DFF-1B78-4DA3-B923-A064709E9E1B}" srcOrd="3" destOrd="0" presId="urn:microsoft.com/office/officeart/2018/2/layout/IconLabelList"/>
    <dgm:cxn modelId="{7BA0DA59-1006-4743-AEF8-4623229FDE5B}" type="presParOf" srcId="{8E5AD0CA-162B-4580-B8E3-ED5C574D7441}" destId="{CB012B9E-E247-45AA-BFE0-00197E652047}" srcOrd="4" destOrd="0" presId="urn:microsoft.com/office/officeart/2018/2/layout/IconLabelList"/>
    <dgm:cxn modelId="{D04886A0-558F-4403-BE9D-D474F5B4D8D3}" type="presParOf" srcId="{CB012B9E-E247-45AA-BFE0-00197E652047}" destId="{E32EDB31-8D54-487F-972A-00CB53D7F951}" srcOrd="0" destOrd="0" presId="urn:microsoft.com/office/officeart/2018/2/layout/IconLabelList"/>
    <dgm:cxn modelId="{3A3B9959-C3B6-483F-B77D-98FD617BA32D}" type="presParOf" srcId="{CB012B9E-E247-45AA-BFE0-00197E652047}" destId="{6F520F87-F0A5-4B15-A703-28D654DE4E86}" srcOrd="1" destOrd="0" presId="urn:microsoft.com/office/officeart/2018/2/layout/IconLabelList"/>
    <dgm:cxn modelId="{822943BD-995B-44C7-A8E0-7294D39A5919}" type="presParOf" srcId="{CB012B9E-E247-45AA-BFE0-00197E652047}" destId="{82ED4EA5-DDC8-4D86-A464-A4DD26BDD609}" srcOrd="2" destOrd="0" presId="urn:microsoft.com/office/officeart/2018/2/layout/IconLabelList"/>
    <dgm:cxn modelId="{A04A2EF3-FBFF-4532-8B53-CCE9C81CBD79}" type="presParOf" srcId="{8E5AD0CA-162B-4580-B8E3-ED5C574D7441}" destId="{90B2901E-52A0-4750-AD23-D164B8DE868E}" srcOrd="5" destOrd="0" presId="urn:microsoft.com/office/officeart/2018/2/layout/IconLabelList"/>
    <dgm:cxn modelId="{2F24CEBC-AD63-49B3-B182-AC77D7A65479}" type="presParOf" srcId="{8E5AD0CA-162B-4580-B8E3-ED5C574D7441}" destId="{D66C6744-39F8-4759-9422-6242221F3393}" srcOrd="6" destOrd="0" presId="urn:microsoft.com/office/officeart/2018/2/layout/IconLabelList"/>
    <dgm:cxn modelId="{BEB9C620-F2C8-44BF-AEDD-575F8C40A1BC}" type="presParOf" srcId="{D66C6744-39F8-4759-9422-6242221F3393}" destId="{61948B22-573D-455E-BE72-55A143212F7E}" srcOrd="0" destOrd="0" presId="urn:microsoft.com/office/officeart/2018/2/layout/IconLabelList"/>
    <dgm:cxn modelId="{31D37E0B-0EE0-428B-935B-7F5ADC29F036}" type="presParOf" srcId="{D66C6744-39F8-4759-9422-6242221F3393}" destId="{99563589-B706-4391-9C59-30DFF8B645F5}" srcOrd="1" destOrd="0" presId="urn:microsoft.com/office/officeart/2018/2/layout/IconLabelList"/>
    <dgm:cxn modelId="{CCB1ADF2-6DB2-4F3C-B4EC-DB8E8B539370}" type="presParOf" srcId="{D66C6744-39F8-4759-9422-6242221F3393}" destId="{C9404541-36FF-43C2-A2B9-8BE6268C6F2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32BB7-7C57-47E9-9F99-E94B967A8014}">
      <dsp:nvSpPr>
        <dsp:cNvPr id="0" name=""/>
        <dsp:cNvSpPr/>
      </dsp:nvSpPr>
      <dsp:spPr>
        <a:xfrm>
          <a:off x="0" y="495"/>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39594D9-FEA2-4D7A-8F58-4C0AADF77715}">
      <dsp:nvSpPr>
        <dsp:cNvPr id="0" name=""/>
        <dsp:cNvSpPr/>
      </dsp:nvSpPr>
      <dsp:spPr>
        <a:xfrm>
          <a:off x="0" y="495"/>
          <a:ext cx="10515600" cy="81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House of Commons considered Lords amendments on 15 September</a:t>
          </a:r>
          <a:endParaRPr lang="en-US" sz="2200" kern="1200" dirty="0"/>
        </a:p>
      </dsp:txBody>
      <dsp:txXfrm>
        <a:off x="0" y="495"/>
        <a:ext cx="10515600" cy="811966"/>
      </dsp:txXfrm>
    </dsp:sp>
    <dsp:sp modelId="{761AEB76-0483-4438-B42C-5B60BCC2B775}">
      <dsp:nvSpPr>
        <dsp:cNvPr id="0" name=""/>
        <dsp:cNvSpPr/>
      </dsp:nvSpPr>
      <dsp:spPr>
        <a:xfrm>
          <a:off x="0" y="812462"/>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747D52-61A3-4C90-8586-7B3CFCEA8321}">
      <dsp:nvSpPr>
        <dsp:cNvPr id="0" name=""/>
        <dsp:cNvSpPr/>
      </dsp:nvSpPr>
      <dsp:spPr>
        <a:xfrm>
          <a:off x="0" y="812462"/>
          <a:ext cx="10515600" cy="81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Text of Bill requires to be agreed by both Houses prior to Royal Assent</a:t>
          </a:r>
          <a:endParaRPr lang="en-US" sz="2200" kern="1200" dirty="0"/>
        </a:p>
      </dsp:txBody>
      <dsp:txXfrm>
        <a:off x="0" y="812462"/>
        <a:ext cx="10515600" cy="811966"/>
      </dsp:txXfrm>
    </dsp:sp>
    <dsp:sp modelId="{0D83E4B5-F3A7-4F8E-A0F0-BB6642AA1368}">
      <dsp:nvSpPr>
        <dsp:cNvPr id="0" name=""/>
        <dsp:cNvSpPr/>
      </dsp:nvSpPr>
      <dsp:spPr>
        <a:xfrm>
          <a:off x="0" y="162442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19813D4-130D-4661-8031-015DA6CBFCB6}">
      <dsp:nvSpPr>
        <dsp:cNvPr id="0" name=""/>
        <dsp:cNvSpPr/>
      </dsp:nvSpPr>
      <dsp:spPr>
        <a:xfrm>
          <a:off x="0" y="1624429"/>
          <a:ext cx="10515600" cy="81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Only Government amendments made in the House of Lords have been accepted into the Bill</a:t>
          </a:r>
          <a:endParaRPr lang="en-US" sz="2200" kern="1200" dirty="0"/>
        </a:p>
      </dsp:txBody>
      <dsp:txXfrm>
        <a:off x="0" y="1624429"/>
        <a:ext cx="10515600" cy="811966"/>
      </dsp:txXfrm>
    </dsp:sp>
    <dsp:sp modelId="{C557CDC8-A4F9-4218-8AAE-B6CCBA0356BF}">
      <dsp:nvSpPr>
        <dsp:cNvPr id="0" name=""/>
        <dsp:cNvSpPr/>
      </dsp:nvSpPr>
      <dsp:spPr>
        <a:xfrm>
          <a:off x="0" y="2436395"/>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3CE53D-AA33-4DD5-9D7B-FBF4EA9DC065}">
      <dsp:nvSpPr>
        <dsp:cNvPr id="0" name=""/>
        <dsp:cNvSpPr/>
      </dsp:nvSpPr>
      <dsp:spPr>
        <a:xfrm>
          <a:off x="0" y="2436395"/>
          <a:ext cx="10515600" cy="81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The Bill will now return to the Lords (with it being customary for the Lords to give way to the Government position taken in the Commons)</a:t>
          </a:r>
          <a:endParaRPr lang="en-US" sz="2200" kern="1200" dirty="0"/>
        </a:p>
      </dsp:txBody>
      <dsp:txXfrm>
        <a:off x="0" y="2436395"/>
        <a:ext cx="10515600" cy="811966"/>
      </dsp:txXfrm>
    </dsp:sp>
    <dsp:sp modelId="{5F6CF15A-6352-464B-AD00-19E4893905CA}">
      <dsp:nvSpPr>
        <dsp:cNvPr id="0" name=""/>
        <dsp:cNvSpPr/>
      </dsp:nvSpPr>
      <dsp:spPr>
        <a:xfrm>
          <a:off x="0" y="3248362"/>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FEC7AC-1DB5-4B63-B656-9A845208B127}">
      <dsp:nvSpPr>
        <dsp:cNvPr id="0" name=""/>
        <dsp:cNvSpPr/>
      </dsp:nvSpPr>
      <dsp:spPr>
        <a:xfrm>
          <a:off x="0" y="3248362"/>
          <a:ext cx="10515600" cy="81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House of Commons recess between 16 September and 13 October – Royal Assent likely thereafter</a:t>
          </a:r>
          <a:endParaRPr lang="en-US" sz="2200" kern="1200" dirty="0"/>
        </a:p>
      </dsp:txBody>
      <dsp:txXfrm>
        <a:off x="0" y="3248362"/>
        <a:ext cx="10515600" cy="811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A2912-2DA9-4678-B900-6592B98648F1}">
      <dsp:nvSpPr>
        <dsp:cNvPr id="0" name=""/>
        <dsp:cNvSpPr/>
      </dsp:nvSpPr>
      <dsp:spPr>
        <a:xfrm>
          <a:off x="3080" y="441776"/>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This timetable is not set in stone and may be subject to further change</a:t>
          </a:r>
          <a:endParaRPr lang="en-US" sz="1300" kern="1200" dirty="0"/>
        </a:p>
      </dsp:txBody>
      <dsp:txXfrm>
        <a:off x="3080" y="441776"/>
        <a:ext cx="2444055" cy="1466433"/>
      </dsp:txXfrm>
    </dsp:sp>
    <dsp:sp modelId="{014C9A87-2373-4F89-8F28-DC4F8255DA3D}">
      <dsp:nvSpPr>
        <dsp:cNvPr id="0" name=""/>
        <dsp:cNvSpPr/>
      </dsp:nvSpPr>
      <dsp:spPr>
        <a:xfrm>
          <a:off x="2691541" y="441776"/>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The Government will consult in due course over a separate Equality (Race and Disability) Bill</a:t>
          </a:r>
          <a:endParaRPr lang="en-US" sz="1300" kern="1200" dirty="0"/>
        </a:p>
      </dsp:txBody>
      <dsp:txXfrm>
        <a:off x="2691541" y="441776"/>
        <a:ext cx="2444055" cy="1466433"/>
      </dsp:txXfrm>
    </dsp:sp>
    <dsp:sp modelId="{68FFAB77-0041-468B-B286-99902AACC1A5}">
      <dsp:nvSpPr>
        <dsp:cNvPr id="0" name=""/>
        <dsp:cNvSpPr/>
      </dsp:nvSpPr>
      <dsp:spPr>
        <a:xfrm>
          <a:off x="5380002" y="441776"/>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Detail of the ERB will be set out in secondary legislation or regulations supported by Codes of Practice and guidance</a:t>
          </a:r>
          <a:endParaRPr lang="en-US" sz="1300" kern="1200" dirty="0"/>
        </a:p>
      </dsp:txBody>
      <dsp:txXfrm>
        <a:off x="5380002" y="441776"/>
        <a:ext cx="2444055" cy="1466433"/>
      </dsp:txXfrm>
    </dsp:sp>
    <dsp:sp modelId="{6D97E240-B594-4DC7-A969-DBD2881810C5}">
      <dsp:nvSpPr>
        <dsp:cNvPr id="0" name=""/>
        <dsp:cNvSpPr/>
      </dsp:nvSpPr>
      <dsp:spPr>
        <a:xfrm>
          <a:off x="8068463" y="441776"/>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Some existing Codes of Practice will be amended or revoked and some new ones will be required</a:t>
          </a:r>
          <a:endParaRPr lang="en-US" sz="1300" kern="1200" dirty="0"/>
        </a:p>
      </dsp:txBody>
      <dsp:txXfrm>
        <a:off x="8068463" y="441776"/>
        <a:ext cx="2444055" cy="1466433"/>
      </dsp:txXfrm>
    </dsp:sp>
    <dsp:sp modelId="{AD333844-53AF-4D1F-9620-6616BE57DE4C}">
      <dsp:nvSpPr>
        <dsp:cNvPr id="0" name=""/>
        <dsp:cNvSpPr/>
      </dsp:nvSpPr>
      <dsp:spPr>
        <a:xfrm>
          <a:off x="1347311" y="2152615"/>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Acas will need to consult on its Codes of Practice where either amended or introduced</a:t>
          </a:r>
          <a:endParaRPr lang="en-US" sz="1300" kern="1200" dirty="0"/>
        </a:p>
      </dsp:txBody>
      <dsp:txXfrm>
        <a:off x="1347311" y="2152615"/>
        <a:ext cx="2444055" cy="1466433"/>
      </dsp:txXfrm>
    </dsp:sp>
    <dsp:sp modelId="{055222C8-1C99-41BF-922D-98E9BC73B398}">
      <dsp:nvSpPr>
        <dsp:cNvPr id="0" name=""/>
        <dsp:cNvSpPr/>
      </dsp:nvSpPr>
      <dsp:spPr>
        <a:xfrm>
          <a:off x="4035772" y="2152615"/>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UK government will produce guidance to support employers, workers and trade unions with time being given for parties to familiarise themselves with provisions before they come into force</a:t>
          </a:r>
          <a:endParaRPr lang="en-US" sz="1300" kern="1200" dirty="0"/>
        </a:p>
      </dsp:txBody>
      <dsp:txXfrm>
        <a:off x="4035772" y="2152615"/>
        <a:ext cx="2444055" cy="1466433"/>
      </dsp:txXfrm>
    </dsp:sp>
    <dsp:sp modelId="{263BF7A2-0EEF-4643-A938-0B08369FA1B6}">
      <dsp:nvSpPr>
        <dsp:cNvPr id="0" name=""/>
        <dsp:cNvSpPr/>
      </dsp:nvSpPr>
      <dsp:spPr>
        <a:xfrm>
          <a:off x="6724233" y="2152615"/>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Common commencement dates of 6 April and 1 October will be used to commence the majority of provisions</a:t>
          </a:r>
          <a:endParaRPr lang="en-US" sz="1300" kern="1200" dirty="0"/>
        </a:p>
      </dsp:txBody>
      <dsp:txXfrm>
        <a:off x="6724233" y="2152615"/>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C1685-EABC-4042-8742-3D28F119D29C}">
      <dsp:nvSpPr>
        <dsp:cNvPr id="0" name=""/>
        <dsp:cNvSpPr/>
      </dsp:nvSpPr>
      <dsp:spPr>
        <a:xfrm>
          <a:off x="0" y="63935"/>
          <a:ext cx="10515600" cy="15514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b="0" i="0" kern="1200" dirty="0"/>
            <a:t>Increase in maximum period of collective redundancy protective award (April 2026)</a:t>
          </a:r>
          <a:endParaRPr lang="en-US" sz="3900" kern="1200" dirty="0"/>
        </a:p>
      </dsp:txBody>
      <dsp:txXfrm>
        <a:off x="75734" y="139669"/>
        <a:ext cx="10364132" cy="1399952"/>
      </dsp:txXfrm>
    </dsp:sp>
    <dsp:sp modelId="{D3BB4832-07AD-4406-85A7-A1D0D5D2C29D}">
      <dsp:nvSpPr>
        <dsp:cNvPr id="0" name=""/>
        <dsp:cNvSpPr/>
      </dsp:nvSpPr>
      <dsp:spPr>
        <a:xfrm>
          <a:off x="0" y="1615355"/>
          <a:ext cx="10515600" cy="23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b="0" i="0" kern="1200" dirty="0"/>
            <a:t>Current protective award (for failure to comply with collective redundancies, including fire and rehire exercises) is a maximum of 90 days pay per employee</a:t>
          </a:r>
          <a:endParaRPr lang="en-US" sz="3000" kern="1200" dirty="0"/>
        </a:p>
        <a:p>
          <a:pPr marL="285750" lvl="1" indent="-285750" algn="l" defTabSz="1333500">
            <a:lnSpc>
              <a:spcPct val="90000"/>
            </a:lnSpc>
            <a:spcBef>
              <a:spcPct val="0"/>
            </a:spcBef>
            <a:spcAft>
              <a:spcPct val="20000"/>
            </a:spcAft>
            <a:buChar char="•"/>
          </a:pPr>
          <a:r>
            <a:rPr lang="en-GB" sz="3000" b="0" i="0" kern="1200" dirty="0"/>
            <a:t>This will be doubled to 180 days pay per employee</a:t>
          </a:r>
          <a:endParaRPr lang="en-US" sz="3000" kern="1200" dirty="0"/>
        </a:p>
        <a:p>
          <a:pPr marL="285750" lvl="1" indent="-285750" algn="l" defTabSz="1333500">
            <a:lnSpc>
              <a:spcPct val="90000"/>
            </a:lnSpc>
            <a:spcBef>
              <a:spcPct val="0"/>
            </a:spcBef>
            <a:spcAft>
              <a:spcPct val="20000"/>
            </a:spcAft>
            <a:buChar char="•"/>
          </a:pPr>
          <a:r>
            <a:rPr lang="en-GB" sz="3000" b="0" i="0" kern="1200" dirty="0"/>
            <a:t>Scheduled to apply from April 2026</a:t>
          </a:r>
          <a:endParaRPr lang="en-US" sz="3000" kern="1200" dirty="0"/>
        </a:p>
      </dsp:txBody>
      <dsp:txXfrm>
        <a:off x="0" y="1615355"/>
        <a:ext cx="10515600" cy="2381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C1685-EABC-4042-8742-3D28F119D29C}">
      <dsp:nvSpPr>
        <dsp:cNvPr id="0" name=""/>
        <dsp:cNvSpPr/>
      </dsp:nvSpPr>
      <dsp:spPr>
        <a:xfrm>
          <a:off x="0" y="1789"/>
          <a:ext cx="10515600" cy="69556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0" i="0" kern="1200" dirty="0"/>
            <a:t>Collective consultation threshold changing</a:t>
          </a:r>
          <a:endParaRPr lang="en-US" sz="2900" kern="1200" dirty="0"/>
        </a:p>
      </dsp:txBody>
      <dsp:txXfrm>
        <a:off x="33955" y="35744"/>
        <a:ext cx="10447690" cy="627655"/>
      </dsp:txXfrm>
    </dsp:sp>
    <dsp:sp modelId="{D3BB4832-07AD-4406-85A7-A1D0D5D2C29D}">
      <dsp:nvSpPr>
        <dsp:cNvPr id="0" name=""/>
        <dsp:cNvSpPr/>
      </dsp:nvSpPr>
      <dsp:spPr>
        <a:xfrm>
          <a:off x="0" y="697355"/>
          <a:ext cx="10515600" cy="336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t>Currently employers proposing 20 or more redundancies at one establishment within a period of 90 days must go through collective consultation</a:t>
          </a:r>
          <a:endParaRPr lang="en-US" sz="2300" kern="1200" dirty="0"/>
        </a:p>
        <a:p>
          <a:pPr marL="228600" lvl="1" indent="-228600" algn="l" defTabSz="1022350">
            <a:lnSpc>
              <a:spcPct val="90000"/>
            </a:lnSpc>
            <a:spcBef>
              <a:spcPct val="0"/>
            </a:spcBef>
            <a:spcAft>
              <a:spcPct val="20000"/>
            </a:spcAft>
            <a:buChar char="•"/>
          </a:pPr>
          <a:r>
            <a:rPr lang="en-GB" sz="2300" kern="1200" dirty="0"/>
            <a:t>Bill currently extends that to add a new threshold test which will involve counting employees across all workplaces</a:t>
          </a:r>
        </a:p>
        <a:p>
          <a:pPr marL="228600" lvl="1" indent="-228600" algn="l" defTabSz="1022350">
            <a:lnSpc>
              <a:spcPct val="90000"/>
            </a:lnSpc>
            <a:spcBef>
              <a:spcPct val="0"/>
            </a:spcBef>
            <a:spcAft>
              <a:spcPct val="20000"/>
            </a:spcAft>
            <a:buChar char="•"/>
          </a:pPr>
          <a:r>
            <a:rPr lang="en-GB" sz="2300" kern="1200" dirty="0"/>
            <a:t>Not yet clear how threshold will be calculated</a:t>
          </a:r>
        </a:p>
        <a:p>
          <a:pPr marL="228600" lvl="1" indent="-228600" algn="l" defTabSz="1022350">
            <a:lnSpc>
              <a:spcPct val="90000"/>
            </a:lnSpc>
            <a:spcBef>
              <a:spcPct val="0"/>
            </a:spcBef>
            <a:spcAft>
              <a:spcPct val="20000"/>
            </a:spcAft>
            <a:buChar char="•"/>
          </a:pPr>
          <a:r>
            <a:rPr lang="en-GB" sz="2300" kern="1200" dirty="0"/>
            <a:t>Employer will not need to consult all representatives together or try to reach the same agreement with all of the representatives</a:t>
          </a:r>
        </a:p>
        <a:p>
          <a:pPr marL="228600" lvl="1" indent="-228600" algn="l" defTabSz="1022350">
            <a:lnSpc>
              <a:spcPct val="90000"/>
            </a:lnSpc>
            <a:spcBef>
              <a:spcPct val="0"/>
            </a:spcBef>
            <a:spcAft>
              <a:spcPct val="20000"/>
            </a:spcAft>
            <a:buChar char="•"/>
          </a:pPr>
          <a:r>
            <a:rPr lang="en-GB" sz="2300" kern="1200" dirty="0"/>
            <a:t>Consultation on collective redundancies due winter 2025/early 2026</a:t>
          </a:r>
        </a:p>
        <a:p>
          <a:pPr marL="228600" lvl="1" indent="-228600" algn="l" defTabSz="1022350">
            <a:lnSpc>
              <a:spcPct val="90000"/>
            </a:lnSpc>
            <a:spcBef>
              <a:spcPct val="0"/>
            </a:spcBef>
            <a:spcAft>
              <a:spcPct val="20000"/>
            </a:spcAft>
            <a:buChar char="•"/>
          </a:pPr>
          <a:r>
            <a:rPr lang="en-GB" sz="2300" kern="1200" dirty="0"/>
            <a:t>Eventually regulations will set out new threshold test</a:t>
          </a:r>
        </a:p>
      </dsp:txBody>
      <dsp:txXfrm>
        <a:off x="0" y="697355"/>
        <a:ext cx="10515600" cy="3361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F6F04-A358-40C2-89E3-6A1FAA252421}">
      <dsp:nvSpPr>
        <dsp:cNvPr id="0" name=""/>
        <dsp:cNvSpPr/>
      </dsp:nvSpPr>
      <dsp:spPr>
        <a:xfrm>
          <a:off x="1138979" y="458144"/>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CA1F0-92D9-4417-AE8F-5CF662466A38}">
      <dsp:nvSpPr>
        <dsp:cNvPr id="0" name=""/>
        <dsp:cNvSpPr/>
      </dsp:nvSpPr>
      <dsp:spPr>
        <a:xfrm>
          <a:off x="569079" y="1862797"/>
          <a:ext cx="2072362" cy="173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What else?</a:t>
          </a:r>
          <a:endParaRPr lang="en-US" sz="1600" kern="1200" dirty="0"/>
        </a:p>
      </dsp:txBody>
      <dsp:txXfrm>
        <a:off x="569079" y="1862797"/>
        <a:ext cx="2072362" cy="1739882"/>
      </dsp:txXfrm>
    </dsp:sp>
    <dsp:sp modelId="{01357D47-2731-4BBE-8351-BB4A6E5199D1}">
      <dsp:nvSpPr>
        <dsp:cNvPr id="0" name=""/>
        <dsp:cNvSpPr/>
      </dsp:nvSpPr>
      <dsp:spPr>
        <a:xfrm>
          <a:off x="3574005" y="458144"/>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1FB25-4E09-445C-A415-3EB9A796644B}">
      <dsp:nvSpPr>
        <dsp:cNvPr id="0" name=""/>
        <dsp:cNvSpPr/>
      </dsp:nvSpPr>
      <dsp:spPr>
        <a:xfrm>
          <a:off x="3004105" y="1862797"/>
          <a:ext cx="2072362" cy="173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Consultation on the above measures is scheduled for Autumn 2025 with implementation in 2026</a:t>
          </a:r>
          <a:endParaRPr lang="en-US" sz="1600" kern="1200" dirty="0"/>
        </a:p>
      </dsp:txBody>
      <dsp:txXfrm>
        <a:off x="3004105" y="1862797"/>
        <a:ext cx="2072362" cy="1739882"/>
      </dsp:txXfrm>
    </dsp:sp>
    <dsp:sp modelId="{E32EDB31-8D54-487F-972A-00CB53D7F951}">
      <dsp:nvSpPr>
        <dsp:cNvPr id="0" name=""/>
        <dsp:cNvSpPr/>
      </dsp:nvSpPr>
      <dsp:spPr>
        <a:xfrm>
          <a:off x="6009031" y="458144"/>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ED4EA5-DDC8-4D86-A464-A4DD26BDD609}">
      <dsp:nvSpPr>
        <dsp:cNvPr id="0" name=""/>
        <dsp:cNvSpPr/>
      </dsp:nvSpPr>
      <dsp:spPr>
        <a:xfrm>
          <a:off x="5439131" y="1862797"/>
          <a:ext cx="2072362" cy="173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Bill gives government power to establish Adult Social Care Negotiating body relating to terms and conditions of staff employed in adult social care in England</a:t>
          </a:r>
          <a:endParaRPr lang="en-US" sz="1600" kern="1200" dirty="0"/>
        </a:p>
      </dsp:txBody>
      <dsp:txXfrm>
        <a:off x="5439131" y="1862797"/>
        <a:ext cx="2072362" cy="1739882"/>
      </dsp:txXfrm>
    </dsp:sp>
    <dsp:sp modelId="{61948B22-573D-455E-BE72-55A143212F7E}">
      <dsp:nvSpPr>
        <dsp:cNvPr id="0" name=""/>
        <dsp:cNvSpPr/>
      </dsp:nvSpPr>
      <dsp:spPr>
        <a:xfrm>
          <a:off x="8444057" y="43499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404541-36FF-43C2-A2B9-8BE6268C6F22}">
      <dsp:nvSpPr>
        <dsp:cNvPr id="0" name=""/>
        <dsp:cNvSpPr/>
      </dsp:nvSpPr>
      <dsp:spPr>
        <a:xfrm>
          <a:off x="7874157" y="1793363"/>
          <a:ext cx="2072362" cy="183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Although not mentioned in the Bill, Next Steps policy paper references negotiations with TU and staff representatives on surveillance technologies</a:t>
          </a:r>
          <a:endParaRPr lang="en-US" sz="1600" kern="1200" dirty="0"/>
        </a:p>
      </dsp:txBody>
      <dsp:txXfrm>
        <a:off x="7874157" y="1793363"/>
        <a:ext cx="2072362" cy="18324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27E84-A8FB-4996-9678-F5FD1353F5F6}" type="datetimeFigureOut">
              <a:rPr lang="en-GB" smtClean="0"/>
              <a:t>19/09/2025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7AD76-4934-46A6-B02E-CEC36E7E16F3}" type="slidenum">
              <a:rPr lang="en-GB" smtClean="0"/>
              <a:t>‹#›</a:t>
            </a:fld>
            <a:endParaRPr lang="en-GB" dirty="0"/>
          </a:p>
        </p:txBody>
      </p:sp>
    </p:spTree>
    <p:extLst>
      <p:ext uri="{BB962C8B-B14F-4D97-AF65-F5344CB8AC3E}">
        <p14:creationId xmlns:p14="http://schemas.microsoft.com/office/powerpoint/2010/main" val="17514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2</a:t>
            </a:fld>
            <a:endParaRPr lang="en-GB" dirty="0"/>
          </a:p>
        </p:txBody>
      </p:sp>
    </p:spTree>
    <p:extLst>
      <p:ext uri="{BB962C8B-B14F-4D97-AF65-F5344CB8AC3E}">
        <p14:creationId xmlns:p14="http://schemas.microsoft.com/office/powerpoint/2010/main" val="256807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12</a:t>
            </a:fld>
            <a:endParaRPr lang="en-GB" dirty="0"/>
          </a:p>
        </p:txBody>
      </p:sp>
    </p:spTree>
    <p:extLst>
      <p:ext uri="{BB962C8B-B14F-4D97-AF65-F5344CB8AC3E}">
        <p14:creationId xmlns:p14="http://schemas.microsoft.com/office/powerpoint/2010/main" val="400353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22</a:t>
            </a:fld>
            <a:endParaRPr lang="en-GB" dirty="0"/>
          </a:p>
        </p:txBody>
      </p:sp>
    </p:spTree>
    <p:extLst>
      <p:ext uri="{BB962C8B-B14F-4D97-AF65-F5344CB8AC3E}">
        <p14:creationId xmlns:p14="http://schemas.microsoft.com/office/powerpoint/2010/main" val="278575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4</a:t>
            </a:fld>
            <a:endParaRPr lang="en-GB" dirty="0"/>
          </a:p>
        </p:txBody>
      </p:sp>
    </p:spTree>
    <p:extLst>
      <p:ext uri="{BB962C8B-B14F-4D97-AF65-F5344CB8AC3E}">
        <p14:creationId xmlns:p14="http://schemas.microsoft.com/office/powerpoint/2010/main" val="189682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5</a:t>
            </a:fld>
            <a:endParaRPr lang="en-GB" dirty="0"/>
          </a:p>
        </p:txBody>
      </p:sp>
    </p:spTree>
    <p:extLst>
      <p:ext uri="{BB962C8B-B14F-4D97-AF65-F5344CB8AC3E}">
        <p14:creationId xmlns:p14="http://schemas.microsoft.com/office/powerpoint/2010/main" val="97719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6</a:t>
            </a:fld>
            <a:endParaRPr lang="en-GB" dirty="0"/>
          </a:p>
        </p:txBody>
      </p:sp>
    </p:spTree>
    <p:extLst>
      <p:ext uri="{BB962C8B-B14F-4D97-AF65-F5344CB8AC3E}">
        <p14:creationId xmlns:p14="http://schemas.microsoft.com/office/powerpoint/2010/main" val="145702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7</a:t>
            </a:fld>
            <a:endParaRPr lang="en-GB" dirty="0"/>
          </a:p>
        </p:txBody>
      </p:sp>
    </p:spTree>
    <p:extLst>
      <p:ext uri="{BB962C8B-B14F-4D97-AF65-F5344CB8AC3E}">
        <p14:creationId xmlns:p14="http://schemas.microsoft.com/office/powerpoint/2010/main" val="111113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8</a:t>
            </a:fld>
            <a:endParaRPr lang="en-GB" dirty="0"/>
          </a:p>
        </p:txBody>
      </p:sp>
    </p:spTree>
    <p:extLst>
      <p:ext uri="{BB962C8B-B14F-4D97-AF65-F5344CB8AC3E}">
        <p14:creationId xmlns:p14="http://schemas.microsoft.com/office/powerpoint/2010/main" val="370752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9</a:t>
            </a:fld>
            <a:endParaRPr lang="en-GB" dirty="0"/>
          </a:p>
        </p:txBody>
      </p:sp>
    </p:spTree>
    <p:extLst>
      <p:ext uri="{BB962C8B-B14F-4D97-AF65-F5344CB8AC3E}">
        <p14:creationId xmlns:p14="http://schemas.microsoft.com/office/powerpoint/2010/main" val="257799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10</a:t>
            </a:fld>
            <a:endParaRPr lang="en-GB" dirty="0"/>
          </a:p>
        </p:txBody>
      </p:sp>
    </p:spTree>
    <p:extLst>
      <p:ext uri="{BB962C8B-B14F-4D97-AF65-F5344CB8AC3E}">
        <p14:creationId xmlns:p14="http://schemas.microsoft.com/office/powerpoint/2010/main" val="372260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34B6E3-3ADA-48B3-909E-60023CFA720F}" type="slidenum">
              <a:rPr lang="en-GB" smtClean="0"/>
              <a:t>11</a:t>
            </a:fld>
            <a:endParaRPr lang="en-GB" dirty="0"/>
          </a:p>
        </p:txBody>
      </p:sp>
    </p:spTree>
    <p:extLst>
      <p:ext uri="{BB962C8B-B14F-4D97-AF65-F5344CB8AC3E}">
        <p14:creationId xmlns:p14="http://schemas.microsoft.com/office/powerpoint/2010/main" val="3340153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Main">
    <p:spTree>
      <p:nvGrpSpPr>
        <p:cNvPr id="1" name=""/>
        <p:cNvGrpSpPr/>
        <p:nvPr/>
      </p:nvGrpSpPr>
      <p:grpSpPr>
        <a:xfrm>
          <a:off x="0" y="0"/>
          <a:ext cx="0" cy="0"/>
          <a:chOff x="0" y="0"/>
          <a:chExt cx="0" cy="0"/>
        </a:xfrm>
      </p:grpSpPr>
      <p:pic>
        <p:nvPicPr>
          <p:cNvPr id="6" name="Picture 5" descr="A colorful background with a curved line&#10;&#10;Description automatically generated with medium confidence">
            <a:extLst>
              <a:ext uri="{FF2B5EF4-FFF2-40B4-BE49-F238E27FC236}">
                <a16:creationId xmlns:a16="http://schemas.microsoft.com/office/drawing/2014/main" id="{ED8BB82C-189C-521B-2FBF-8A5A970923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501362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ix">
    <p:spTree>
      <p:nvGrpSpPr>
        <p:cNvPr id="1" name=""/>
        <p:cNvGrpSpPr/>
        <p:nvPr/>
      </p:nvGrpSpPr>
      <p:grpSpPr>
        <a:xfrm>
          <a:off x="0" y="0"/>
          <a:ext cx="0" cy="0"/>
          <a:chOff x="0" y="0"/>
          <a:chExt cx="0" cy="0"/>
        </a:xfrm>
      </p:grpSpPr>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2" name="Title 1">
            <a:extLst>
              <a:ext uri="{FF2B5EF4-FFF2-40B4-BE49-F238E27FC236}">
                <a16:creationId xmlns:a16="http://schemas.microsoft.com/office/drawing/2014/main" id="{6F251FA2-793E-6082-BC50-A00F1DEDF609}"/>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Meet the team</a:t>
            </a:r>
            <a:endParaRPr lang="en-US" dirty="0"/>
          </a:p>
        </p:txBody>
      </p:sp>
      <p:sp>
        <p:nvSpPr>
          <p:cNvPr id="3" name="Picture Placeholder 5">
            <a:extLst>
              <a:ext uri="{FF2B5EF4-FFF2-40B4-BE49-F238E27FC236}">
                <a16:creationId xmlns:a16="http://schemas.microsoft.com/office/drawing/2014/main" id="{B92289E5-93E1-B758-C70F-3926AD986112}"/>
              </a:ext>
            </a:extLst>
          </p:cNvPr>
          <p:cNvSpPr>
            <a:spLocks noGrp="1"/>
          </p:cNvSpPr>
          <p:nvPr>
            <p:ph type="pic" sz="quarter" idx="10"/>
          </p:nvPr>
        </p:nvSpPr>
        <p:spPr>
          <a:xfrm>
            <a:off x="899171" y="2410041"/>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4" name="Picture Placeholder 5">
            <a:extLst>
              <a:ext uri="{FF2B5EF4-FFF2-40B4-BE49-F238E27FC236}">
                <a16:creationId xmlns:a16="http://schemas.microsoft.com/office/drawing/2014/main" id="{66F1641F-0E2E-753B-4BE8-D0372AC64B40}"/>
              </a:ext>
            </a:extLst>
          </p:cNvPr>
          <p:cNvSpPr>
            <a:spLocks noGrp="1"/>
          </p:cNvSpPr>
          <p:nvPr>
            <p:ph type="pic" sz="quarter" idx="11"/>
          </p:nvPr>
        </p:nvSpPr>
        <p:spPr>
          <a:xfrm>
            <a:off x="2691771" y="2410042"/>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23" name="Picture Placeholder 5">
            <a:extLst>
              <a:ext uri="{FF2B5EF4-FFF2-40B4-BE49-F238E27FC236}">
                <a16:creationId xmlns:a16="http://schemas.microsoft.com/office/drawing/2014/main" id="{99F8548E-F97E-2A59-DBFB-3319AC2BDDA4}"/>
              </a:ext>
            </a:extLst>
          </p:cNvPr>
          <p:cNvSpPr>
            <a:spLocks noGrp="1"/>
          </p:cNvSpPr>
          <p:nvPr>
            <p:ph type="pic" sz="quarter" idx="12"/>
          </p:nvPr>
        </p:nvSpPr>
        <p:spPr>
          <a:xfrm>
            <a:off x="4486550" y="2397705"/>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24" name="Picture Placeholder 5">
            <a:extLst>
              <a:ext uri="{FF2B5EF4-FFF2-40B4-BE49-F238E27FC236}">
                <a16:creationId xmlns:a16="http://schemas.microsoft.com/office/drawing/2014/main" id="{F409A484-B384-D02E-58D0-E1F0C337783C}"/>
              </a:ext>
            </a:extLst>
          </p:cNvPr>
          <p:cNvSpPr>
            <a:spLocks noGrp="1"/>
          </p:cNvSpPr>
          <p:nvPr>
            <p:ph type="pic" sz="quarter" idx="13"/>
          </p:nvPr>
        </p:nvSpPr>
        <p:spPr>
          <a:xfrm>
            <a:off x="6279970" y="2399883"/>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25" name="Picture Placeholder 5">
            <a:extLst>
              <a:ext uri="{FF2B5EF4-FFF2-40B4-BE49-F238E27FC236}">
                <a16:creationId xmlns:a16="http://schemas.microsoft.com/office/drawing/2014/main" id="{6A66F250-37C0-EFF7-70B7-FAA4A307C747}"/>
              </a:ext>
            </a:extLst>
          </p:cNvPr>
          <p:cNvSpPr>
            <a:spLocks noGrp="1"/>
          </p:cNvSpPr>
          <p:nvPr>
            <p:ph type="pic" sz="quarter" idx="14"/>
          </p:nvPr>
        </p:nvSpPr>
        <p:spPr>
          <a:xfrm>
            <a:off x="8076109" y="2397705"/>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26" name="Picture Placeholder 5">
            <a:extLst>
              <a:ext uri="{FF2B5EF4-FFF2-40B4-BE49-F238E27FC236}">
                <a16:creationId xmlns:a16="http://schemas.microsoft.com/office/drawing/2014/main" id="{28231FD2-9529-64C3-B86A-6FEBC318D9F6}"/>
              </a:ext>
            </a:extLst>
          </p:cNvPr>
          <p:cNvSpPr>
            <a:spLocks noGrp="1"/>
          </p:cNvSpPr>
          <p:nvPr>
            <p:ph type="pic" sz="quarter" idx="15"/>
          </p:nvPr>
        </p:nvSpPr>
        <p:spPr>
          <a:xfrm>
            <a:off x="9879874" y="2416573"/>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FontTx/>
              <a:buNone/>
              <a:defRPr sz="1200"/>
            </a:lvl1pPr>
          </a:lstStyle>
          <a:p>
            <a:r>
              <a:rPr lang="en-GB" dirty="0"/>
              <a:t>Click icon to add picture</a:t>
            </a:r>
            <a:endParaRPr lang="en-US" dirty="0"/>
          </a:p>
        </p:txBody>
      </p:sp>
      <p:sp>
        <p:nvSpPr>
          <p:cNvPr id="27" name="Text Placeholder 17">
            <a:extLst>
              <a:ext uri="{FF2B5EF4-FFF2-40B4-BE49-F238E27FC236}">
                <a16:creationId xmlns:a16="http://schemas.microsoft.com/office/drawing/2014/main" id="{50A823BD-0D80-4B68-929D-77D7FAE33666}"/>
              </a:ext>
            </a:extLst>
          </p:cNvPr>
          <p:cNvSpPr>
            <a:spLocks noGrp="1"/>
          </p:cNvSpPr>
          <p:nvPr>
            <p:ph type="body" sz="quarter" idx="16" hasCustomPrompt="1"/>
          </p:nvPr>
        </p:nvSpPr>
        <p:spPr>
          <a:xfrm>
            <a:off x="899173"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28" name="Text Placeholder 17">
            <a:extLst>
              <a:ext uri="{FF2B5EF4-FFF2-40B4-BE49-F238E27FC236}">
                <a16:creationId xmlns:a16="http://schemas.microsoft.com/office/drawing/2014/main" id="{DA9B6AD3-FD94-637B-BC9A-B29AC5BFF97A}"/>
              </a:ext>
            </a:extLst>
          </p:cNvPr>
          <p:cNvSpPr>
            <a:spLocks noGrp="1"/>
          </p:cNvSpPr>
          <p:nvPr>
            <p:ph type="body" sz="quarter" idx="17" hasCustomPrompt="1"/>
          </p:nvPr>
        </p:nvSpPr>
        <p:spPr>
          <a:xfrm>
            <a:off x="899172"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29" name="Text Placeholder 17">
            <a:extLst>
              <a:ext uri="{FF2B5EF4-FFF2-40B4-BE49-F238E27FC236}">
                <a16:creationId xmlns:a16="http://schemas.microsoft.com/office/drawing/2014/main" id="{7CFA07F9-1613-0FDE-37DE-F31D38201E29}"/>
              </a:ext>
            </a:extLst>
          </p:cNvPr>
          <p:cNvSpPr>
            <a:spLocks noGrp="1"/>
          </p:cNvSpPr>
          <p:nvPr>
            <p:ph type="body" sz="quarter" idx="18" hasCustomPrompt="1"/>
          </p:nvPr>
        </p:nvSpPr>
        <p:spPr>
          <a:xfrm>
            <a:off x="899171"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0" name="Text Placeholder 17">
            <a:extLst>
              <a:ext uri="{FF2B5EF4-FFF2-40B4-BE49-F238E27FC236}">
                <a16:creationId xmlns:a16="http://schemas.microsoft.com/office/drawing/2014/main" id="{B60C2264-7040-1194-39A5-AFD1B1EEEBFF}"/>
              </a:ext>
            </a:extLst>
          </p:cNvPr>
          <p:cNvSpPr>
            <a:spLocks noGrp="1"/>
          </p:cNvSpPr>
          <p:nvPr>
            <p:ph type="body" sz="quarter" idx="19" hasCustomPrompt="1"/>
          </p:nvPr>
        </p:nvSpPr>
        <p:spPr>
          <a:xfrm>
            <a:off x="2691773"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1" name="Text Placeholder 17">
            <a:extLst>
              <a:ext uri="{FF2B5EF4-FFF2-40B4-BE49-F238E27FC236}">
                <a16:creationId xmlns:a16="http://schemas.microsoft.com/office/drawing/2014/main" id="{BD5D3986-DC2A-657B-8152-D58976C7B66B}"/>
              </a:ext>
            </a:extLst>
          </p:cNvPr>
          <p:cNvSpPr>
            <a:spLocks noGrp="1"/>
          </p:cNvSpPr>
          <p:nvPr>
            <p:ph type="body" sz="quarter" idx="20" hasCustomPrompt="1"/>
          </p:nvPr>
        </p:nvSpPr>
        <p:spPr>
          <a:xfrm>
            <a:off x="2691772"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2" name="Text Placeholder 17">
            <a:extLst>
              <a:ext uri="{FF2B5EF4-FFF2-40B4-BE49-F238E27FC236}">
                <a16:creationId xmlns:a16="http://schemas.microsoft.com/office/drawing/2014/main" id="{F2380EBD-3D45-5BEB-CDD8-CC01C175652F}"/>
              </a:ext>
            </a:extLst>
          </p:cNvPr>
          <p:cNvSpPr>
            <a:spLocks noGrp="1"/>
          </p:cNvSpPr>
          <p:nvPr>
            <p:ph type="body" sz="quarter" idx="21" hasCustomPrompt="1"/>
          </p:nvPr>
        </p:nvSpPr>
        <p:spPr>
          <a:xfrm>
            <a:off x="2691771"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3" name="Text Placeholder 17">
            <a:extLst>
              <a:ext uri="{FF2B5EF4-FFF2-40B4-BE49-F238E27FC236}">
                <a16:creationId xmlns:a16="http://schemas.microsoft.com/office/drawing/2014/main" id="{6CBE945B-DB88-FEE9-746E-56EA73390466}"/>
              </a:ext>
            </a:extLst>
          </p:cNvPr>
          <p:cNvSpPr>
            <a:spLocks noGrp="1"/>
          </p:cNvSpPr>
          <p:nvPr>
            <p:ph type="body" sz="quarter" idx="22" hasCustomPrompt="1"/>
          </p:nvPr>
        </p:nvSpPr>
        <p:spPr>
          <a:xfrm>
            <a:off x="4486552"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4" name="Text Placeholder 17">
            <a:extLst>
              <a:ext uri="{FF2B5EF4-FFF2-40B4-BE49-F238E27FC236}">
                <a16:creationId xmlns:a16="http://schemas.microsoft.com/office/drawing/2014/main" id="{BB3F26F0-30EC-7E57-DF6A-BDA0D510C1EE}"/>
              </a:ext>
            </a:extLst>
          </p:cNvPr>
          <p:cNvSpPr>
            <a:spLocks noGrp="1"/>
          </p:cNvSpPr>
          <p:nvPr>
            <p:ph type="body" sz="quarter" idx="23" hasCustomPrompt="1"/>
          </p:nvPr>
        </p:nvSpPr>
        <p:spPr>
          <a:xfrm>
            <a:off x="4486551"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5" name="Text Placeholder 17">
            <a:extLst>
              <a:ext uri="{FF2B5EF4-FFF2-40B4-BE49-F238E27FC236}">
                <a16:creationId xmlns:a16="http://schemas.microsoft.com/office/drawing/2014/main" id="{360C95B9-7E34-C1DF-6E2E-7312F6AA676C}"/>
              </a:ext>
            </a:extLst>
          </p:cNvPr>
          <p:cNvSpPr>
            <a:spLocks noGrp="1"/>
          </p:cNvSpPr>
          <p:nvPr>
            <p:ph type="body" sz="quarter" idx="24" hasCustomPrompt="1"/>
          </p:nvPr>
        </p:nvSpPr>
        <p:spPr>
          <a:xfrm>
            <a:off x="4486550"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6" name="Text Placeholder 17">
            <a:extLst>
              <a:ext uri="{FF2B5EF4-FFF2-40B4-BE49-F238E27FC236}">
                <a16:creationId xmlns:a16="http://schemas.microsoft.com/office/drawing/2014/main" id="{9D72AAFC-23C2-AE99-3DC0-D2B326AA2A11}"/>
              </a:ext>
            </a:extLst>
          </p:cNvPr>
          <p:cNvSpPr>
            <a:spLocks noGrp="1"/>
          </p:cNvSpPr>
          <p:nvPr>
            <p:ph type="body" sz="quarter" idx="25" hasCustomPrompt="1"/>
          </p:nvPr>
        </p:nvSpPr>
        <p:spPr>
          <a:xfrm>
            <a:off x="6279972"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7" name="Text Placeholder 17">
            <a:extLst>
              <a:ext uri="{FF2B5EF4-FFF2-40B4-BE49-F238E27FC236}">
                <a16:creationId xmlns:a16="http://schemas.microsoft.com/office/drawing/2014/main" id="{6F8EA87B-AE28-0931-AC28-C7D8E2529941}"/>
              </a:ext>
            </a:extLst>
          </p:cNvPr>
          <p:cNvSpPr>
            <a:spLocks noGrp="1"/>
          </p:cNvSpPr>
          <p:nvPr>
            <p:ph type="body" sz="quarter" idx="26" hasCustomPrompt="1"/>
          </p:nvPr>
        </p:nvSpPr>
        <p:spPr>
          <a:xfrm>
            <a:off x="6279971"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8" name="Text Placeholder 17">
            <a:extLst>
              <a:ext uri="{FF2B5EF4-FFF2-40B4-BE49-F238E27FC236}">
                <a16:creationId xmlns:a16="http://schemas.microsoft.com/office/drawing/2014/main" id="{33D7ABC0-6339-7A7C-F3C5-3BEB24A3B1A8}"/>
              </a:ext>
            </a:extLst>
          </p:cNvPr>
          <p:cNvSpPr>
            <a:spLocks noGrp="1"/>
          </p:cNvSpPr>
          <p:nvPr>
            <p:ph type="body" sz="quarter" idx="27" hasCustomPrompt="1"/>
          </p:nvPr>
        </p:nvSpPr>
        <p:spPr>
          <a:xfrm>
            <a:off x="6279970"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9" name="Text Placeholder 17">
            <a:extLst>
              <a:ext uri="{FF2B5EF4-FFF2-40B4-BE49-F238E27FC236}">
                <a16:creationId xmlns:a16="http://schemas.microsoft.com/office/drawing/2014/main" id="{6FEB787F-A3CC-3020-03E7-264B41A760C7}"/>
              </a:ext>
            </a:extLst>
          </p:cNvPr>
          <p:cNvSpPr>
            <a:spLocks noGrp="1"/>
          </p:cNvSpPr>
          <p:nvPr>
            <p:ph type="body" sz="quarter" idx="28" hasCustomPrompt="1"/>
          </p:nvPr>
        </p:nvSpPr>
        <p:spPr>
          <a:xfrm>
            <a:off x="8076111"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40" name="Text Placeholder 17">
            <a:extLst>
              <a:ext uri="{FF2B5EF4-FFF2-40B4-BE49-F238E27FC236}">
                <a16:creationId xmlns:a16="http://schemas.microsoft.com/office/drawing/2014/main" id="{814F84A0-9EAA-FC2A-57F9-A062974396C5}"/>
              </a:ext>
            </a:extLst>
          </p:cNvPr>
          <p:cNvSpPr>
            <a:spLocks noGrp="1"/>
          </p:cNvSpPr>
          <p:nvPr>
            <p:ph type="body" sz="quarter" idx="29" hasCustomPrompt="1"/>
          </p:nvPr>
        </p:nvSpPr>
        <p:spPr>
          <a:xfrm>
            <a:off x="8076110"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41" name="Text Placeholder 17">
            <a:extLst>
              <a:ext uri="{FF2B5EF4-FFF2-40B4-BE49-F238E27FC236}">
                <a16:creationId xmlns:a16="http://schemas.microsoft.com/office/drawing/2014/main" id="{DE90FF08-0B14-C06A-4893-EC1FC548C650}"/>
              </a:ext>
            </a:extLst>
          </p:cNvPr>
          <p:cNvSpPr>
            <a:spLocks noGrp="1"/>
          </p:cNvSpPr>
          <p:nvPr>
            <p:ph type="body" sz="quarter" idx="30" hasCustomPrompt="1"/>
          </p:nvPr>
        </p:nvSpPr>
        <p:spPr>
          <a:xfrm>
            <a:off x="8076109"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42" name="Text Placeholder 17">
            <a:extLst>
              <a:ext uri="{FF2B5EF4-FFF2-40B4-BE49-F238E27FC236}">
                <a16:creationId xmlns:a16="http://schemas.microsoft.com/office/drawing/2014/main" id="{C792E905-CCF9-595F-D987-2E977C218584}"/>
              </a:ext>
            </a:extLst>
          </p:cNvPr>
          <p:cNvSpPr>
            <a:spLocks noGrp="1"/>
          </p:cNvSpPr>
          <p:nvPr>
            <p:ph type="body" sz="quarter" idx="31" hasCustomPrompt="1"/>
          </p:nvPr>
        </p:nvSpPr>
        <p:spPr>
          <a:xfrm>
            <a:off x="9879876" y="4184187"/>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43" name="Text Placeholder 17">
            <a:extLst>
              <a:ext uri="{FF2B5EF4-FFF2-40B4-BE49-F238E27FC236}">
                <a16:creationId xmlns:a16="http://schemas.microsoft.com/office/drawing/2014/main" id="{5B5BED72-1C12-C36B-BDDE-7BFA74BC30FF}"/>
              </a:ext>
            </a:extLst>
          </p:cNvPr>
          <p:cNvSpPr>
            <a:spLocks noGrp="1"/>
          </p:cNvSpPr>
          <p:nvPr>
            <p:ph type="body" sz="quarter" idx="32" hasCustomPrompt="1"/>
          </p:nvPr>
        </p:nvSpPr>
        <p:spPr>
          <a:xfrm>
            <a:off x="9879875" y="4393193"/>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44" name="Text Placeholder 17">
            <a:extLst>
              <a:ext uri="{FF2B5EF4-FFF2-40B4-BE49-F238E27FC236}">
                <a16:creationId xmlns:a16="http://schemas.microsoft.com/office/drawing/2014/main" id="{E8781925-6BA1-308D-AC5D-C4347A558B3D}"/>
              </a:ext>
            </a:extLst>
          </p:cNvPr>
          <p:cNvSpPr>
            <a:spLocks noGrp="1"/>
          </p:cNvSpPr>
          <p:nvPr>
            <p:ph type="body" sz="quarter" idx="33" hasCustomPrompt="1"/>
          </p:nvPr>
        </p:nvSpPr>
        <p:spPr>
          <a:xfrm>
            <a:off x="9879874" y="4680576"/>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Tree>
    <p:extLst>
      <p:ext uri="{BB962C8B-B14F-4D97-AF65-F5344CB8AC3E}">
        <p14:creationId xmlns:p14="http://schemas.microsoft.com/office/powerpoint/2010/main" val="374315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a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1DBF6-6D03-4A1F-CB20-7BF11A41F9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7" name="Text Placeholder 17">
            <a:extLst>
              <a:ext uri="{FF2B5EF4-FFF2-40B4-BE49-F238E27FC236}">
                <a16:creationId xmlns:a16="http://schemas.microsoft.com/office/drawing/2014/main" id="{C4746C7B-438F-8CA7-D98E-A2DBD3B6687B}"/>
              </a:ext>
            </a:extLst>
          </p:cNvPr>
          <p:cNvSpPr>
            <a:spLocks noGrp="1"/>
          </p:cNvSpPr>
          <p:nvPr>
            <p:ph type="body" sz="quarter" idx="18" hasCustomPrompt="1"/>
          </p:nvPr>
        </p:nvSpPr>
        <p:spPr>
          <a:xfrm>
            <a:off x="838202"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8" name="Title 1">
            <a:extLst>
              <a:ext uri="{FF2B5EF4-FFF2-40B4-BE49-F238E27FC236}">
                <a16:creationId xmlns:a16="http://schemas.microsoft.com/office/drawing/2014/main" id="{41CA7172-BD83-3D02-5D18-772EDBAA99B7}"/>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Deals</a:t>
            </a:r>
            <a:endParaRPr lang="en-US" dirty="0"/>
          </a:p>
        </p:txBody>
      </p:sp>
      <p:sp>
        <p:nvSpPr>
          <p:cNvPr id="9" name="Text Placeholder 17">
            <a:extLst>
              <a:ext uri="{FF2B5EF4-FFF2-40B4-BE49-F238E27FC236}">
                <a16:creationId xmlns:a16="http://schemas.microsoft.com/office/drawing/2014/main" id="{1278BF35-40FC-CCBA-EA1E-58173B8E7FFF}"/>
              </a:ext>
            </a:extLst>
          </p:cNvPr>
          <p:cNvSpPr>
            <a:spLocks noGrp="1"/>
          </p:cNvSpPr>
          <p:nvPr>
            <p:ph type="body" sz="quarter" idx="19" hasCustomPrompt="1"/>
          </p:nvPr>
        </p:nvSpPr>
        <p:spPr>
          <a:xfrm>
            <a:off x="4634215" y="3429000"/>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10" name="Text Placeholder 17">
            <a:extLst>
              <a:ext uri="{FF2B5EF4-FFF2-40B4-BE49-F238E27FC236}">
                <a16:creationId xmlns:a16="http://schemas.microsoft.com/office/drawing/2014/main" id="{140E06C5-BC49-3522-33E2-54B46FB9726C}"/>
              </a:ext>
            </a:extLst>
          </p:cNvPr>
          <p:cNvSpPr>
            <a:spLocks noGrp="1"/>
          </p:cNvSpPr>
          <p:nvPr>
            <p:ph type="body" sz="quarter" idx="20" hasCustomPrompt="1"/>
          </p:nvPr>
        </p:nvSpPr>
        <p:spPr>
          <a:xfrm>
            <a:off x="4634215"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11" name="Text Placeholder 17">
            <a:extLst>
              <a:ext uri="{FF2B5EF4-FFF2-40B4-BE49-F238E27FC236}">
                <a16:creationId xmlns:a16="http://schemas.microsoft.com/office/drawing/2014/main" id="{BF5951BC-AF35-1689-9487-6D540DDC42DB}"/>
              </a:ext>
            </a:extLst>
          </p:cNvPr>
          <p:cNvSpPr>
            <a:spLocks noGrp="1"/>
          </p:cNvSpPr>
          <p:nvPr>
            <p:ph type="body" sz="quarter" idx="21" hasCustomPrompt="1"/>
          </p:nvPr>
        </p:nvSpPr>
        <p:spPr>
          <a:xfrm>
            <a:off x="8430234" y="3429000"/>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12" name="Text Placeholder 17">
            <a:extLst>
              <a:ext uri="{FF2B5EF4-FFF2-40B4-BE49-F238E27FC236}">
                <a16:creationId xmlns:a16="http://schemas.microsoft.com/office/drawing/2014/main" id="{74F84E4F-E3F3-21E3-EF2C-2E4F8F346F96}"/>
              </a:ext>
            </a:extLst>
          </p:cNvPr>
          <p:cNvSpPr>
            <a:spLocks noGrp="1"/>
          </p:cNvSpPr>
          <p:nvPr>
            <p:ph type="body" sz="quarter" idx="22" hasCustomPrompt="1"/>
          </p:nvPr>
        </p:nvSpPr>
        <p:spPr>
          <a:xfrm>
            <a:off x="8430232"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22" name="Text Placeholder 17">
            <a:extLst>
              <a:ext uri="{FF2B5EF4-FFF2-40B4-BE49-F238E27FC236}">
                <a16:creationId xmlns:a16="http://schemas.microsoft.com/office/drawing/2014/main" id="{F068B7B6-4F15-1582-9A93-FED3D9F4D401}"/>
              </a:ext>
            </a:extLst>
          </p:cNvPr>
          <p:cNvSpPr>
            <a:spLocks noGrp="1"/>
          </p:cNvSpPr>
          <p:nvPr>
            <p:ph type="body" sz="quarter" idx="25" hasCustomPrompt="1"/>
          </p:nvPr>
        </p:nvSpPr>
        <p:spPr>
          <a:xfrm>
            <a:off x="838200" y="3427686"/>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24" name="Picture Placeholder 23">
            <a:extLst>
              <a:ext uri="{FF2B5EF4-FFF2-40B4-BE49-F238E27FC236}">
                <a16:creationId xmlns:a16="http://schemas.microsoft.com/office/drawing/2014/main" id="{C30AE2A0-01BE-AAA3-B092-DC68574C2F5B}"/>
              </a:ext>
            </a:extLst>
          </p:cNvPr>
          <p:cNvSpPr>
            <a:spLocks noGrp="1"/>
          </p:cNvSpPr>
          <p:nvPr>
            <p:ph type="pic" sz="quarter" idx="26" hasCustomPrompt="1"/>
          </p:nvPr>
        </p:nvSpPr>
        <p:spPr>
          <a:xfrm>
            <a:off x="838200" y="2797400"/>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
        <p:nvSpPr>
          <p:cNvPr id="25" name="Picture Placeholder 23">
            <a:extLst>
              <a:ext uri="{FF2B5EF4-FFF2-40B4-BE49-F238E27FC236}">
                <a16:creationId xmlns:a16="http://schemas.microsoft.com/office/drawing/2014/main" id="{1BB5A942-B12C-1BCA-4149-BFCFE906BE53}"/>
              </a:ext>
            </a:extLst>
          </p:cNvPr>
          <p:cNvSpPr>
            <a:spLocks noGrp="1"/>
          </p:cNvSpPr>
          <p:nvPr>
            <p:ph type="pic" sz="quarter" idx="27" hasCustomPrompt="1"/>
          </p:nvPr>
        </p:nvSpPr>
        <p:spPr>
          <a:xfrm>
            <a:off x="4633249" y="2797399"/>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
        <p:nvSpPr>
          <p:cNvPr id="26" name="Picture Placeholder 23">
            <a:extLst>
              <a:ext uri="{FF2B5EF4-FFF2-40B4-BE49-F238E27FC236}">
                <a16:creationId xmlns:a16="http://schemas.microsoft.com/office/drawing/2014/main" id="{C341B588-F0D6-0012-BB9A-9AB09088EB31}"/>
              </a:ext>
            </a:extLst>
          </p:cNvPr>
          <p:cNvSpPr>
            <a:spLocks noGrp="1"/>
          </p:cNvSpPr>
          <p:nvPr>
            <p:ph type="pic" sz="quarter" idx="28" hasCustomPrompt="1"/>
          </p:nvPr>
        </p:nvSpPr>
        <p:spPr>
          <a:xfrm>
            <a:off x="8441799" y="2797398"/>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Tree>
    <p:extLst>
      <p:ext uri="{BB962C8B-B14F-4D97-AF65-F5344CB8AC3E}">
        <p14:creationId xmlns:p14="http://schemas.microsoft.com/office/powerpoint/2010/main" val="53150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A blurry image of a purple and blue background&#10;&#10;Description automatically generated">
            <a:extLst>
              <a:ext uri="{FF2B5EF4-FFF2-40B4-BE49-F238E27FC236}">
                <a16:creationId xmlns:a16="http://schemas.microsoft.com/office/drawing/2014/main" id="{ADE00590-2668-3145-AE3B-69D33DCAFB3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
        <p:nvSpPr>
          <p:cNvPr id="2" name="Title 1">
            <a:extLst>
              <a:ext uri="{FF2B5EF4-FFF2-40B4-BE49-F238E27FC236}">
                <a16:creationId xmlns:a16="http://schemas.microsoft.com/office/drawing/2014/main" id="{18EB6018-2E42-11E0-8951-19D9D9180680}"/>
              </a:ext>
            </a:extLst>
          </p:cNvPr>
          <p:cNvSpPr>
            <a:spLocks noGrp="1"/>
          </p:cNvSpPr>
          <p:nvPr>
            <p:ph type="ctrTitle" idx="4294967295" hasCustomPrompt="1"/>
          </p:nvPr>
        </p:nvSpPr>
        <p:spPr>
          <a:xfrm>
            <a:off x="1069695" y="2267452"/>
            <a:ext cx="4787641" cy="1804215"/>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a:t>Click to add Closing Text</a:t>
            </a:r>
            <a:endParaRPr lang="en-US" dirty="0"/>
          </a:p>
        </p:txBody>
      </p:sp>
      <p:sp>
        <p:nvSpPr>
          <p:cNvPr id="7" name="TextBox 6">
            <a:extLst>
              <a:ext uri="{FF2B5EF4-FFF2-40B4-BE49-F238E27FC236}">
                <a16:creationId xmlns:a16="http://schemas.microsoft.com/office/drawing/2014/main" id="{8EECF1FA-509F-53B1-D698-9F24019B0680}"/>
              </a:ext>
            </a:extLst>
          </p:cNvPr>
          <p:cNvSpPr txBox="1"/>
          <p:nvPr userDrawn="1"/>
        </p:nvSpPr>
        <p:spPr>
          <a:xfrm>
            <a:off x="9003323" y="4396154"/>
            <a:ext cx="2467316" cy="1723549"/>
          </a:xfrm>
          <a:prstGeom prst="rect">
            <a:avLst/>
          </a:prstGeom>
          <a:noFill/>
        </p:spPr>
        <p:txBody>
          <a:bodyPr wrap="square" rtlCol="0">
            <a:spAutoFit/>
          </a:bodyPr>
          <a:lstStyle/>
          <a:p>
            <a:pPr algn="r"/>
            <a:r>
              <a:rPr lang="en-GB" sz="1200" b="1" dirty="0">
                <a:solidFill>
                  <a:schemeClr val="bg1"/>
                </a:solidFill>
                <a:latin typeface="Helvetica" panose="020B0604020202020204" pitchFamily="34" charset="0"/>
                <a:cs typeface="Helvetica" panose="020B0604020202020204" pitchFamily="34" charset="0"/>
              </a:rPr>
              <a:t>Edinburgh</a:t>
            </a:r>
          </a:p>
          <a:p>
            <a:pPr algn="r"/>
            <a:r>
              <a:rPr lang="en-GB" sz="1200" dirty="0">
                <a:solidFill>
                  <a:schemeClr val="bg1"/>
                </a:solidFill>
                <a:latin typeface="Helvetica" panose="020B0604020202020204" pitchFamily="34" charset="0"/>
                <a:cs typeface="Helvetica" panose="020B0604020202020204" pitchFamily="34" charset="0"/>
              </a:rPr>
              <a:t>0131 247 1000</a:t>
            </a:r>
          </a:p>
          <a:p>
            <a:pPr algn="r"/>
            <a:endParaRPr lang="en-GB" sz="1200" dirty="0">
              <a:solidFill>
                <a:schemeClr val="bg1"/>
              </a:solidFill>
              <a:latin typeface="Helvetica" panose="020B0604020202020204" pitchFamily="34" charset="0"/>
              <a:cs typeface="Helvetica" panose="020B0604020202020204" pitchFamily="34" charset="0"/>
            </a:endParaRPr>
          </a:p>
          <a:p>
            <a:pPr algn="r"/>
            <a:r>
              <a:rPr lang="en-GB" sz="1200" b="1" dirty="0">
                <a:solidFill>
                  <a:schemeClr val="bg1"/>
                </a:solidFill>
                <a:latin typeface="Helvetica" panose="020B0604020202020204" pitchFamily="34" charset="0"/>
                <a:cs typeface="Helvetica" panose="020B0604020202020204" pitchFamily="34" charset="0"/>
              </a:rPr>
              <a:t>Glasgow</a:t>
            </a:r>
          </a:p>
          <a:p>
            <a:pPr algn="r"/>
            <a:r>
              <a:rPr lang="en-GB" sz="1200" dirty="0">
                <a:solidFill>
                  <a:schemeClr val="bg1"/>
                </a:solidFill>
                <a:latin typeface="Helvetica" panose="020B0604020202020204" pitchFamily="34" charset="0"/>
                <a:cs typeface="Helvetica" panose="020B0604020202020204" pitchFamily="34" charset="0"/>
              </a:rPr>
              <a:t>0141 303 1100</a:t>
            </a:r>
          </a:p>
          <a:p>
            <a:pPr algn="r"/>
            <a:endParaRPr lang="en-GB" sz="1200" dirty="0">
              <a:solidFill>
                <a:schemeClr val="bg1"/>
              </a:solidFill>
              <a:latin typeface="Helvetica" panose="020B0604020202020204" pitchFamily="34" charset="0"/>
              <a:cs typeface="Helvetica" panose="020B0604020202020204" pitchFamily="34" charset="0"/>
            </a:endParaRPr>
          </a:p>
          <a:p>
            <a:pPr algn="r">
              <a:spcAft>
                <a:spcPts val="900"/>
              </a:spcAft>
            </a:pPr>
            <a:r>
              <a:rPr lang="en-GB" sz="1200" dirty="0">
                <a:solidFill>
                  <a:schemeClr val="bg1"/>
                </a:solidFill>
                <a:latin typeface="Helvetica" panose="020B0604020202020204" pitchFamily="34" charset="0"/>
                <a:cs typeface="Helvetica" panose="020B0604020202020204" pitchFamily="34" charset="0"/>
              </a:rPr>
              <a:t>info@mfmac.com</a:t>
            </a:r>
          </a:p>
          <a:p>
            <a:pPr algn="r"/>
            <a:r>
              <a:rPr lang="en-GB" sz="1200" b="1" dirty="0">
                <a:solidFill>
                  <a:schemeClr val="bg1"/>
                </a:solidFill>
                <a:latin typeface="Helvetica" panose="020B0604020202020204" pitchFamily="34" charset="0"/>
                <a:cs typeface="Helvetica" panose="020B0604020202020204" pitchFamily="34" charset="0"/>
              </a:rPr>
              <a:t>www.mfmac.com</a:t>
            </a:r>
          </a:p>
        </p:txBody>
      </p:sp>
    </p:spTree>
    <p:extLst>
      <p:ext uri="{BB962C8B-B14F-4D97-AF65-F5344CB8AC3E}">
        <p14:creationId xmlns:p14="http://schemas.microsoft.com/office/powerpoint/2010/main" val="3471908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59F6928F-BBBE-635D-F49F-36E7D03F63C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pic>
        <p:nvPicPr>
          <p:cNvPr id="8" name="Picture 7">
            <a:extLst>
              <a:ext uri="{FF2B5EF4-FFF2-40B4-BE49-F238E27FC236}">
                <a16:creationId xmlns:a16="http://schemas.microsoft.com/office/drawing/2014/main" id="{EF40E88A-A287-521D-1AD7-EFC1A0AD73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
        <p:nvSpPr>
          <p:cNvPr id="9" name="TextBox 8">
            <a:extLst>
              <a:ext uri="{FF2B5EF4-FFF2-40B4-BE49-F238E27FC236}">
                <a16:creationId xmlns:a16="http://schemas.microsoft.com/office/drawing/2014/main" id="{94B41423-C475-6245-9B35-7199D8E70E23}"/>
              </a:ext>
            </a:extLst>
          </p:cNvPr>
          <p:cNvSpPr txBox="1"/>
          <p:nvPr userDrawn="1"/>
        </p:nvSpPr>
        <p:spPr>
          <a:xfrm>
            <a:off x="2876824" y="3200400"/>
            <a:ext cx="645561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 Morton Fraser MacRoberts LLP 2023</a:t>
            </a:r>
          </a:p>
          <a:p>
            <a:endParaRPr lang="en-GB" dirty="0"/>
          </a:p>
        </p:txBody>
      </p:sp>
    </p:spTree>
    <p:extLst>
      <p:ext uri="{BB962C8B-B14F-4D97-AF65-F5344CB8AC3E}">
        <p14:creationId xmlns:p14="http://schemas.microsoft.com/office/powerpoint/2010/main" val="1270776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lvl1pPr>
          </a:lstStyle>
          <a:p>
            <a:r>
              <a:rPr lang="en-GB" dirty="0"/>
              <a:t>Click to add section 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4" name="Picture 3" descr="A blue and pink background&#10;&#10;Description automatically generated">
            <a:extLst>
              <a:ext uri="{FF2B5EF4-FFF2-40B4-BE49-F238E27FC236}">
                <a16:creationId xmlns:a16="http://schemas.microsoft.com/office/drawing/2014/main" id="{9D514FD1-6AB4-5523-E403-CB77667DD4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58" y="-45998"/>
            <a:ext cx="209550" cy="6969760"/>
          </a:xfrm>
          <a:prstGeom prst="rect">
            <a:avLst/>
          </a:prstGeom>
        </p:spPr>
      </p:pic>
    </p:spTree>
    <p:extLst>
      <p:ext uri="{BB962C8B-B14F-4D97-AF65-F5344CB8AC3E}">
        <p14:creationId xmlns:p14="http://schemas.microsoft.com/office/powerpoint/2010/main" val="3235799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uildings 1">
    <p:spTree>
      <p:nvGrpSpPr>
        <p:cNvPr id="1" name=""/>
        <p:cNvGrpSpPr/>
        <p:nvPr/>
      </p:nvGrpSpPr>
      <p:grpSpPr>
        <a:xfrm>
          <a:off x="0" y="0"/>
          <a:ext cx="0" cy="0"/>
          <a:chOff x="0" y="0"/>
          <a:chExt cx="0" cy="0"/>
        </a:xfrm>
      </p:grpSpPr>
      <p:pic>
        <p:nvPicPr>
          <p:cNvPr id="5" name="Picture 4" descr="A close-up of a glass wall&#10;&#10;Description automatically generated">
            <a:extLst>
              <a:ext uri="{FF2B5EF4-FFF2-40B4-BE49-F238E27FC236}">
                <a16:creationId xmlns:a16="http://schemas.microsoft.com/office/drawing/2014/main" id="{41221B09-F563-2D47-861A-EB8B514180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6" name="Picture 5">
            <a:extLst>
              <a:ext uri="{FF2B5EF4-FFF2-40B4-BE49-F238E27FC236}">
                <a16:creationId xmlns:a16="http://schemas.microsoft.com/office/drawing/2014/main" id="{55868561-0F70-3B7D-5834-CC10C1063E0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236424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Buildings 2">
    <p:spTree>
      <p:nvGrpSpPr>
        <p:cNvPr id="1" name=""/>
        <p:cNvGrpSpPr/>
        <p:nvPr/>
      </p:nvGrpSpPr>
      <p:grpSpPr>
        <a:xfrm>
          <a:off x="0" y="0"/>
          <a:ext cx="0" cy="0"/>
          <a:chOff x="0" y="0"/>
          <a:chExt cx="0" cy="0"/>
        </a:xfrm>
      </p:grpSpPr>
      <p:pic>
        <p:nvPicPr>
          <p:cNvPr id="5" name="Picture 4" descr="A close-up of a building&#10;&#10;Description automatically generated">
            <a:extLst>
              <a:ext uri="{FF2B5EF4-FFF2-40B4-BE49-F238E27FC236}">
                <a16:creationId xmlns:a16="http://schemas.microsoft.com/office/drawing/2014/main" id="{3E5642BC-DBD4-5AD7-C1F0-0EB937CBFD8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8" name="Picture 7">
            <a:extLst>
              <a:ext uri="{FF2B5EF4-FFF2-40B4-BE49-F238E27FC236}">
                <a16:creationId xmlns:a16="http://schemas.microsoft.com/office/drawing/2014/main" id="{C865CA41-A8A1-9B92-FA99-B4D14950C1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4205104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Abstract 1">
    <p:spTree>
      <p:nvGrpSpPr>
        <p:cNvPr id="1" name=""/>
        <p:cNvGrpSpPr/>
        <p:nvPr/>
      </p:nvGrpSpPr>
      <p:grpSpPr>
        <a:xfrm>
          <a:off x="0" y="0"/>
          <a:ext cx="0" cy="0"/>
          <a:chOff x="0" y="0"/>
          <a:chExt cx="0" cy="0"/>
        </a:xfrm>
      </p:grpSpPr>
      <p:pic>
        <p:nvPicPr>
          <p:cNvPr id="5" name="Picture 4" descr="A close-up of a painting&#10;&#10;Description automatically generated">
            <a:extLst>
              <a:ext uri="{FF2B5EF4-FFF2-40B4-BE49-F238E27FC236}">
                <a16:creationId xmlns:a16="http://schemas.microsoft.com/office/drawing/2014/main" id="{708514BF-7AD1-D19A-956A-7E1589170D3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10" name="Picture 9">
            <a:extLst>
              <a:ext uri="{FF2B5EF4-FFF2-40B4-BE49-F238E27FC236}">
                <a16:creationId xmlns:a16="http://schemas.microsoft.com/office/drawing/2014/main" id="{CACF1B26-32AE-0515-B9A2-5E7EC26CD8C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1692196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Abstract 2">
    <p:spTree>
      <p:nvGrpSpPr>
        <p:cNvPr id="1" name=""/>
        <p:cNvGrpSpPr/>
        <p:nvPr/>
      </p:nvGrpSpPr>
      <p:grpSpPr>
        <a:xfrm>
          <a:off x="0" y="0"/>
          <a:ext cx="0" cy="0"/>
          <a:chOff x="0" y="0"/>
          <a:chExt cx="0" cy="0"/>
        </a:xfrm>
      </p:grpSpPr>
      <p:pic>
        <p:nvPicPr>
          <p:cNvPr id="5" name="Picture 4" descr="A blurry image of a red and blue light&#10;&#10;Description automatically generated">
            <a:extLst>
              <a:ext uri="{FF2B5EF4-FFF2-40B4-BE49-F238E27FC236}">
                <a16:creationId xmlns:a16="http://schemas.microsoft.com/office/drawing/2014/main" id="{5C702365-7F19-AAF7-A934-7CDAB2A4D204}"/>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8" name="Picture 7">
            <a:extLst>
              <a:ext uri="{FF2B5EF4-FFF2-40B4-BE49-F238E27FC236}">
                <a16:creationId xmlns:a16="http://schemas.microsoft.com/office/drawing/2014/main" id="{E40BEBF9-D27A-D931-9EDA-5F9EBE5AC4C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3012069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Flower">
    <p:spTree>
      <p:nvGrpSpPr>
        <p:cNvPr id="1" name=""/>
        <p:cNvGrpSpPr/>
        <p:nvPr/>
      </p:nvGrpSpPr>
      <p:grpSpPr>
        <a:xfrm>
          <a:off x="0" y="0"/>
          <a:ext cx="0" cy="0"/>
          <a:chOff x="0" y="0"/>
          <a:chExt cx="0" cy="0"/>
        </a:xfrm>
      </p:grpSpPr>
      <p:pic>
        <p:nvPicPr>
          <p:cNvPr id="5" name="Picture 4" descr="Close up of a flower&#10;&#10;Description automatically generated">
            <a:extLst>
              <a:ext uri="{FF2B5EF4-FFF2-40B4-BE49-F238E27FC236}">
                <a16:creationId xmlns:a16="http://schemas.microsoft.com/office/drawing/2014/main" id="{03C878F0-BB78-5F92-EA85-A424B546A3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 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a:t>
            </a:r>
          </a:p>
        </p:txBody>
      </p:sp>
      <p:pic>
        <p:nvPicPr>
          <p:cNvPr id="8" name="Picture 7">
            <a:extLst>
              <a:ext uri="{FF2B5EF4-FFF2-40B4-BE49-F238E27FC236}">
                <a16:creationId xmlns:a16="http://schemas.microsoft.com/office/drawing/2014/main" id="{3A099154-881D-9284-6E58-71B058E7C23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1448323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E0D0-F37A-3E11-783A-D24A8EE44F6F}"/>
              </a:ext>
            </a:extLst>
          </p:cNvPr>
          <p:cNvSpPr>
            <a:spLocks noGrp="1"/>
          </p:cNvSpPr>
          <p:nvPr>
            <p:ph type="title" hasCustomPrompt="1"/>
          </p:nvPr>
        </p:nvSpPr>
        <p:spPr/>
        <p:txBody>
          <a:bodyPr/>
          <a:lstStyle>
            <a:lvl1pPr>
              <a:defRPr>
                <a:latin typeface="Didot" panose="02000503000000020003" pitchFamily="2" charset="-79"/>
                <a:cs typeface="Didot" panose="02000503000000020003" pitchFamily="2" charset="-79"/>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DA44C892-5610-CEA6-C036-EDB5DF3D3467}"/>
              </a:ext>
            </a:extLst>
          </p:cNvPr>
          <p:cNvSpPr>
            <a:spLocks noGrp="1"/>
          </p:cNvSpPr>
          <p:nvPr>
            <p:ph idx="1" hasCustomPrompt="1"/>
          </p:nvPr>
        </p:nvSpPr>
        <p:spPr>
          <a:xfrm>
            <a:off x="838200" y="1825625"/>
            <a:ext cx="10515600" cy="4060825"/>
          </a:xfrm>
        </p:spPr>
        <p:txBody>
          <a:bodyPr/>
          <a:lstStyle>
            <a:lvl1pPr>
              <a:defRPr b="0" i="0">
                <a:latin typeface="Roboto Light" panose="02000000000000000000" pitchFamily="2" charset="0"/>
                <a:ea typeface="Roboto Light" panose="02000000000000000000" pitchFamily="2" charset="0"/>
              </a:defRPr>
            </a:lvl1pPr>
            <a:lvl2pPr>
              <a:defRPr b="0" i="0">
                <a:latin typeface="Roboto Light" panose="02000000000000000000" pitchFamily="2" charset="0"/>
                <a:ea typeface="Roboto Light" panose="02000000000000000000" pitchFamily="2" charset="0"/>
              </a:defRPr>
            </a:lvl2pPr>
            <a:lvl3pPr>
              <a:defRPr b="0" i="0">
                <a:latin typeface="Roboto Light" panose="02000000000000000000" pitchFamily="2" charset="0"/>
                <a:ea typeface="Roboto Light" panose="02000000000000000000" pitchFamily="2" charset="0"/>
              </a:defRPr>
            </a:lvl3pPr>
            <a:lvl4pPr>
              <a:defRPr b="0" i="0">
                <a:latin typeface="Roboto Light" panose="02000000000000000000" pitchFamily="2" charset="0"/>
                <a:ea typeface="Roboto Light" panose="02000000000000000000" pitchFamily="2" charset="0"/>
              </a:defRPr>
            </a:lvl4pPr>
            <a:lvl5pPr>
              <a:defRPr b="0" i="0">
                <a:latin typeface="Roboto Light" panose="02000000000000000000" pitchFamily="2" charset="0"/>
                <a:ea typeface="Roboto Light" panose="02000000000000000000" pitchFamily="2"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A blue and pink background&#10;&#10;Description automatically generated">
            <a:extLst>
              <a:ext uri="{FF2B5EF4-FFF2-40B4-BE49-F238E27FC236}">
                <a16:creationId xmlns:a16="http://schemas.microsoft.com/office/drawing/2014/main" id="{F40DCEC3-3645-A91F-78E5-786AB3674B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900456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Alt 1">
    <p:spTree>
      <p:nvGrpSpPr>
        <p:cNvPr id="1" name=""/>
        <p:cNvGrpSpPr/>
        <p:nvPr/>
      </p:nvGrpSpPr>
      <p:grpSpPr>
        <a:xfrm>
          <a:off x="0" y="0"/>
          <a:ext cx="0" cy="0"/>
          <a:chOff x="0" y="0"/>
          <a:chExt cx="0" cy="0"/>
        </a:xfrm>
      </p:grpSpPr>
      <p:pic>
        <p:nvPicPr>
          <p:cNvPr id="8" name="Picture 7" descr="A colorful gradient on a blue background&#10;&#10;Description automatically generated">
            <a:extLst>
              <a:ext uri="{FF2B5EF4-FFF2-40B4-BE49-F238E27FC236}">
                <a16:creationId xmlns:a16="http://schemas.microsoft.com/office/drawing/2014/main" id="{92D7B33E-4C8D-2575-9167-DEC91F6F9D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3284437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Alt 2">
    <p:spTree>
      <p:nvGrpSpPr>
        <p:cNvPr id="1" name=""/>
        <p:cNvGrpSpPr/>
        <p:nvPr/>
      </p:nvGrpSpPr>
      <p:grpSpPr>
        <a:xfrm>
          <a:off x="0" y="0"/>
          <a:ext cx="0" cy="0"/>
          <a:chOff x="0" y="0"/>
          <a:chExt cx="0" cy="0"/>
        </a:xfrm>
      </p:grpSpPr>
      <p:pic>
        <p:nvPicPr>
          <p:cNvPr id="6" name="Picture 5" descr="A blue and pink background&#10;&#10;Description automatically generated">
            <a:extLst>
              <a:ext uri="{FF2B5EF4-FFF2-40B4-BE49-F238E27FC236}">
                <a16:creationId xmlns:a16="http://schemas.microsoft.com/office/drawing/2014/main" id="{3E31131D-40AA-72C9-C638-044F6569790C}"/>
              </a:ext>
            </a:extLst>
          </p:cNvPr>
          <p:cNvPicPr>
            <a:picLocks noChangeAspect="1"/>
          </p:cNvPicPr>
          <p:nvPr userDrawn="1"/>
        </p:nvPicPr>
        <p:blipFill>
          <a:blip r:embed="rId2"/>
          <a:stretch>
            <a:fillRect/>
          </a:stretch>
        </p:blipFill>
        <p:spPr>
          <a:xfrm>
            <a:off x="0" y="288"/>
            <a:ext cx="12192000" cy="6857423"/>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792389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over Alt 3">
    <p:spTree>
      <p:nvGrpSpPr>
        <p:cNvPr id="1" name=""/>
        <p:cNvGrpSpPr/>
        <p:nvPr/>
      </p:nvGrpSpPr>
      <p:grpSpPr>
        <a:xfrm>
          <a:off x="0" y="0"/>
          <a:ext cx="0" cy="0"/>
          <a:chOff x="0" y="0"/>
          <a:chExt cx="0" cy="0"/>
        </a:xfrm>
      </p:grpSpPr>
      <p:pic>
        <p:nvPicPr>
          <p:cNvPr id="6" name="Picture 5" descr="A blurry image of a purple and blue background&#10;&#10;Description automatically generated">
            <a:extLst>
              <a:ext uri="{FF2B5EF4-FFF2-40B4-BE49-F238E27FC236}">
                <a16:creationId xmlns:a16="http://schemas.microsoft.com/office/drawing/2014/main" id="{A5B99CD5-45FC-5982-E034-BB3EB53C8B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1838408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Alt 4">
    <p:spTree>
      <p:nvGrpSpPr>
        <p:cNvPr id="1" name=""/>
        <p:cNvGrpSpPr/>
        <p:nvPr/>
      </p:nvGrpSpPr>
      <p:grpSpPr>
        <a:xfrm>
          <a:off x="0" y="0"/>
          <a:ext cx="0" cy="0"/>
          <a:chOff x="0" y="0"/>
          <a:chExt cx="0" cy="0"/>
        </a:xfrm>
      </p:grpSpPr>
      <p:pic>
        <p:nvPicPr>
          <p:cNvPr id="6" name="Picture 5" descr="A purple and blue background&#10;&#10;Description automatically generated">
            <a:extLst>
              <a:ext uri="{FF2B5EF4-FFF2-40B4-BE49-F238E27FC236}">
                <a16:creationId xmlns:a16="http://schemas.microsoft.com/office/drawing/2014/main" id="{6AD29D76-079F-D5A1-BF17-7B8E8AFE03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2835541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1C75-921E-E21A-2711-900AC82AD6C1}"/>
              </a:ext>
            </a:extLst>
          </p:cNvPr>
          <p:cNvSpPr>
            <a:spLocks noGrp="1"/>
          </p:cNvSpPr>
          <p:nvPr>
            <p:ph type="title" hasCustomPrompt="1"/>
          </p:nvPr>
        </p:nvSpPr>
        <p:spPr/>
        <p:txBody>
          <a:bodyPr/>
          <a:lstStyle>
            <a:lvl1pPr>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7DB1EB60-E1E0-C9F0-FE2C-1A9BA85EF363}"/>
              </a:ext>
            </a:extLst>
          </p:cNvPr>
          <p:cNvSpPr>
            <a:spLocks noGrp="1"/>
          </p:cNvSpPr>
          <p:nvPr>
            <p:ph sz="half" idx="1" hasCustomPrompt="1"/>
          </p:nvPr>
        </p:nvSpPr>
        <p:spPr>
          <a:xfrm>
            <a:off x="838200" y="1825625"/>
            <a:ext cx="5181600" cy="40608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A432E8C-EDCB-10F6-355A-8114EC66D61F}"/>
              </a:ext>
            </a:extLst>
          </p:cNvPr>
          <p:cNvSpPr>
            <a:spLocks noGrp="1"/>
          </p:cNvSpPr>
          <p:nvPr>
            <p:ph sz="half" idx="2" hasCustomPrompt="1"/>
          </p:nvPr>
        </p:nvSpPr>
        <p:spPr>
          <a:xfrm>
            <a:off x="6172200" y="1825625"/>
            <a:ext cx="5181600" cy="40608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descr="A black and white logo&#10;&#10;Description automatically generated">
            <a:extLst>
              <a:ext uri="{FF2B5EF4-FFF2-40B4-BE49-F238E27FC236}">
                <a16:creationId xmlns:a16="http://schemas.microsoft.com/office/drawing/2014/main" id="{FCA7C350-1281-DFB4-1587-1A57A8DB46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8078" y="6078538"/>
            <a:ext cx="1431922" cy="448286"/>
          </a:xfrm>
          <a:prstGeom prst="rect">
            <a:avLst/>
          </a:prstGeom>
        </p:spPr>
      </p:pic>
      <p:pic>
        <p:nvPicPr>
          <p:cNvPr id="11" name="Picture 10" descr="A blue and pink background&#10;&#10;Description automatically generated">
            <a:extLst>
              <a:ext uri="{FF2B5EF4-FFF2-40B4-BE49-F238E27FC236}">
                <a16:creationId xmlns:a16="http://schemas.microsoft.com/office/drawing/2014/main" id="{63F5404F-19DD-8C0F-6D07-8DABAAD197C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41808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A628-FD5D-6D69-23D1-A46C146BD721}"/>
              </a:ext>
            </a:extLst>
          </p:cNvPr>
          <p:cNvSpPr>
            <a:spLocks noGrp="1"/>
          </p:cNvSpPr>
          <p:nvPr>
            <p:ph type="title" hasCustomPrompt="1"/>
          </p:nvPr>
        </p:nvSpPr>
        <p:spPr/>
        <p:txBody>
          <a:bodyPr/>
          <a:lstStyle>
            <a:lvl1pPr>
              <a:defRPr/>
            </a:lvl1pPr>
          </a:lstStyle>
          <a:p>
            <a:r>
              <a:rPr lang="en-GB" dirty="0"/>
              <a:t>Click to add title</a:t>
            </a:r>
            <a:endParaRPr lang="en-US" dirty="0"/>
          </a:p>
        </p:txBody>
      </p:sp>
      <p:pic>
        <p:nvPicPr>
          <p:cNvPr id="4" name="Picture 3" descr="A blue and pink background&#10;&#10;Description automatically generated">
            <a:extLst>
              <a:ext uri="{FF2B5EF4-FFF2-40B4-BE49-F238E27FC236}">
                <a16:creationId xmlns:a16="http://schemas.microsoft.com/office/drawing/2014/main" id="{5E073325-4B77-6F95-1B73-1023A3F3D3E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402987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and pink background&#10;&#10;Description automatically generated">
            <a:extLst>
              <a:ext uri="{FF2B5EF4-FFF2-40B4-BE49-F238E27FC236}">
                <a16:creationId xmlns:a16="http://schemas.microsoft.com/office/drawing/2014/main" id="{D924288D-845F-8D7F-3F65-A3CAC84CA9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311354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F8D6-E576-BA6F-6461-61F63C8D51F3}"/>
              </a:ext>
            </a:extLst>
          </p:cNvPr>
          <p:cNvSpPr>
            <a:spLocks noGrp="1"/>
          </p:cNvSpPr>
          <p:nvPr>
            <p:ph type="title" hasCustomPrompt="1"/>
          </p:nvPr>
        </p:nvSpPr>
        <p:spPr>
          <a:xfrm>
            <a:off x="839788" y="457200"/>
            <a:ext cx="3932237" cy="1600200"/>
          </a:xfrm>
        </p:spPr>
        <p:txBody>
          <a:bodyPr anchor="ctr"/>
          <a:lstStyle>
            <a:lvl1pPr>
              <a:defRPr sz="32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667FBBC5-833C-AE3D-E9AF-B9BF0378F72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3D8FBF52-9449-9746-434C-CAE3C997A3C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pic>
        <p:nvPicPr>
          <p:cNvPr id="8" name="Picture 7" descr="A blue and pink background&#10;&#10;Description automatically generated">
            <a:extLst>
              <a:ext uri="{FF2B5EF4-FFF2-40B4-BE49-F238E27FC236}">
                <a16:creationId xmlns:a16="http://schemas.microsoft.com/office/drawing/2014/main" id="{2CD46D06-C45C-D69D-6D56-4B1D25D27D4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9633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C01D-4D3C-7F4D-68F0-E7CBFA5ADA2B}"/>
              </a:ext>
            </a:extLst>
          </p:cNvPr>
          <p:cNvSpPr>
            <a:spLocks noGrp="1"/>
          </p:cNvSpPr>
          <p:nvPr>
            <p:ph type="title" hasCustomPrompt="1"/>
          </p:nvPr>
        </p:nvSpPr>
        <p:spPr>
          <a:xfrm>
            <a:off x="839788" y="457200"/>
            <a:ext cx="3932237" cy="1600200"/>
          </a:xfrm>
        </p:spPr>
        <p:txBody>
          <a:bodyPr anchor="ctr"/>
          <a:lstStyle>
            <a:lvl1pPr>
              <a:defRPr sz="3200"/>
            </a:lvl1pPr>
          </a:lstStyle>
          <a:p>
            <a:r>
              <a:rPr lang="en-GB" dirty="0"/>
              <a:t>Click to add title</a:t>
            </a:r>
            <a:endParaRPr lang="en-US" dirty="0"/>
          </a:p>
        </p:txBody>
      </p:sp>
      <p:sp>
        <p:nvSpPr>
          <p:cNvPr id="3" name="Picture Placeholder 2">
            <a:extLst>
              <a:ext uri="{FF2B5EF4-FFF2-40B4-BE49-F238E27FC236}">
                <a16:creationId xmlns:a16="http://schemas.microsoft.com/office/drawing/2014/main" id="{45608087-F197-4D0D-26DF-67DE04088A54}"/>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
        <p:nvSpPr>
          <p:cNvPr id="4" name="Text Placeholder 3">
            <a:extLst>
              <a:ext uri="{FF2B5EF4-FFF2-40B4-BE49-F238E27FC236}">
                <a16:creationId xmlns:a16="http://schemas.microsoft.com/office/drawing/2014/main" id="{7EA037D5-88CB-92E5-BA86-84CAFA4A54DA}"/>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7344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2CC328F1-46D4-29D2-CCF7-8283A42FCE5F}"/>
              </a:ext>
            </a:extLst>
          </p:cNvPr>
          <p:cNvSpPr>
            <a:spLocks noGrp="1"/>
          </p:cNvSpPr>
          <p:nvPr>
            <p:ph type="title" hasCustomPrompt="1"/>
          </p:nvPr>
        </p:nvSpPr>
        <p:spPr>
          <a:xfrm>
            <a:off x="1069695" y="2103437"/>
            <a:ext cx="7217778" cy="1325563"/>
          </a:xfrm>
        </p:spPr>
        <p:txBody>
          <a:bodyPr/>
          <a:lstStyle>
            <a:lvl1pPr>
              <a:defRPr>
                <a:latin typeface="Didot" panose="02000503000000020003" pitchFamily="2" charset="-79"/>
                <a:cs typeface="Didot" panose="02000503000000020003" pitchFamily="2" charset="-79"/>
              </a:defRPr>
            </a:lvl1pPr>
          </a:lstStyle>
          <a:p>
            <a:r>
              <a:rPr lang="en-GB" dirty="0"/>
              <a:t>“Insert quote here”</a:t>
            </a:r>
            <a:endParaRPr lang="en-US" dirty="0"/>
          </a:p>
        </p:txBody>
      </p:sp>
      <p:pic>
        <p:nvPicPr>
          <p:cNvPr id="2" name="Picture 1" descr="A blue and pink background&#10;&#10;Description automatically generated">
            <a:extLst>
              <a:ext uri="{FF2B5EF4-FFF2-40B4-BE49-F238E27FC236}">
                <a16:creationId xmlns:a16="http://schemas.microsoft.com/office/drawing/2014/main" id="{89581EE4-57FD-7C84-251C-CA253B0431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4" name="Text Placeholder 3">
            <a:extLst>
              <a:ext uri="{FF2B5EF4-FFF2-40B4-BE49-F238E27FC236}">
                <a16:creationId xmlns:a16="http://schemas.microsoft.com/office/drawing/2014/main" id="{0A82C9A1-C481-C8F5-DF16-8FD2570956B2}"/>
              </a:ext>
            </a:extLst>
          </p:cNvPr>
          <p:cNvSpPr>
            <a:spLocks noGrp="1"/>
          </p:cNvSpPr>
          <p:nvPr>
            <p:ph type="body" sz="quarter" idx="10" hasCustomPrompt="1"/>
          </p:nvPr>
        </p:nvSpPr>
        <p:spPr>
          <a:xfrm>
            <a:off x="7660586" y="4376649"/>
            <a:ext cx="2570162" cy="396875"/>
          </a:xfrm>
        </p:spPr>
        <p:txBody>
          <a:bodyPr>
            <a:normAutofit/>
          </a:bodyPr>
          <a:lstStyle>
            <a:lvl1pPr marL="0" indent="0">
              <a:buNone/>
              <a:defRPr sz="1600" i="1"/>
            </a:lvl1pPr>
          </a:lstStyle>
          <a:p>
            <a:pPr lvl="0"/>
            <a:r>
              <a:rPr lang="en-US" dirty="0"/>
              <a:t>Add source name / details</a:t>
            </a:r>
            <a:endParaRPr lang="en-GB" dirty="0"/>
          </a:p>
        </p:txBody>
      </p:sp>
    </p:spTree>
    <p:extLst>
      <p:ext uri="{BB962C8B-B14F-4D97-AF65-F5344CB8AC3E}">
        <p14:creationId xmlns:p14="http://schemas.microsoft.com/office/powerpoint/2010/main" val="141858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Four">
    <p:spTree>
      <p:nvGrpSpPr>
        <p:cNvPr id="1" name=""/>
        <p:cNvGrpSpPr/>
        <p:nvPr/>
      </p:nvGrpSpPr>
      <p:grpSpPr>
        <a:xfrm>
          <a:off x="0" y="0"/>
          <a:ext cx="0" cy="0"/>
          <a:chOff x="0" y="0"/>
          <a:chExt cx="0" cy="0"/>
        </a:xfrm>
      </p:grpSpPr>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5" name="Title 1">
            <a:extLst>
              <a:ext uri="{FF2B5EF4-FFF2-40B4-BE49-F238E27FC236}">
                <a16:creationId xmlns:a16="http://schemas.microsoft.com/office/drawing/2014/main" id="{EE56C728-7AF1-2B7C-A20F-A4CE7D766CA1}"/>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Meet the team</a:t>
            </a:r>
            <a:endParaRPr lang="en-US" dirty="0"/>
          </a:p>
        </p:txBody>
      </p:sp>
      <p:sp>
        <p:nvSpPr>
          <p:cNvPr id="6" name="Picture Placeholder 5">
            <a:extLst>
              <a:ext uri="{FF2B5EF4-FFF2-40B4-BE49-F238E27FC236}">
                <a16:creationId xmlns:a16="http://schemas.microsoft.com/office/drawing/2014/main" id="{E2059485-02EA-C409-18ED-7B9F971DB246}"/>
              </a:ext>
            </a:extLst>
          </p:cNvPr>
          <p:cNvSpPr>
            <a:spLocks noGrp="1"/>
          </p:cNvSpPr>
          <p:nvPr>
            <p:ph type="pic" sz="quarter" idx="10"/>
          </p:nvPr>
        </p:nvSpPr>
        <p:spPr>
          <a:xfrm>
            <a:off x="899171"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7" name="Text Placeholder 17">
            <a:extLst>
              <a:ext uri="{FF2B5EF4-FFF2-40B4-BE49-F238E27FC236}">
                <a16:creationId xmlns:a16="http://schemas.microsoft.com/office/drawing/2014/main" id="{3DE794A4-7282-323F-9652-DE8E21C2ABB1}"/>
              </a:ext>
            </a:extLst>
          </p:cNvPr>
          <p:cNvSpPr>
            <a:spLocks noGrp="1"/>
          </p:cNvSpPr>
          <p:nvPr>
            <p:ph type="body" sz="quarter" idx="16" hasCustomPrompt="1"/>
          </p:nvPr>
        </p:nvSpPr>
        <p:spPr>
          <a:xfrm>
            <a:off x="899172"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9" name="Text Placeholder 17">
            <a:extLst>
              <a:ext uri="{FF2B5EF4-FFF2-40B4-BE49-F238E27FC236}">
                <a16:creationId xmlns:a16="http://schemas.microsoft.com/office/drawing/2014/main" id="{EDACFD5D-41F1-E23D-9B37-C9EC13C9D949}"/>
              </a:ext>
            </a:extLst>
          </p:cNvPr>
          <p:cNvSpPr>
            <a:spLocks noGrp="1"/>
          </p:cNvSpPr>
          <p:nvPr>
            <p:ph type="body" sz="quarter" idx="17" hasCustomPrompt="1"/>
          </p:nvPr>
        </p:nvSpPr>
        <p:spPr>
          <a:xfrm>
            <a:off x="899171"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0" name="Text Placeholder 17">
            <a:extLst>
              <a:ext uri="{FF2B5EF4-FFF2-40B4-BE49-F238E27FC236}">
                <a16:creationId xmlns:a16="http://schemas.microsoft.com/office/drawing/2014/main" id="{D0E81051-20CF-F7D4-D2F2-FF0BB2B3101F}"/>
              </a:ext>
            </a:extLst>
          </p:cNvPr>
          <p:cNvSpPr>
            <a:spLocks noGrp="1"/>
          </p:cNvSpPr>
          <p:nvPr>
            <p:ph type="body" sz="quarter" idx="18" hasCustomPrompt="1"/>
          </p:nvPr>
        </p:nvSpPr>
        <p:spPr>
          <a:xfrm>
            <a:off x="899170"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1" name="Picture Placeholder 5">
            <a:extLst>
              <a:ext uri="{FF2B5EF4-FFF2-40B4-BE49-F238E27FC236}">
                <a16:creationId xmlns:a16="http://schemas.microsoft.com/office/drawing/2014/main" id="{57E67FDF-E5F5-BBEC-89C6-5E181F243833}"/>
              </a:ext>
            </a:extLst>
          </p:cNvPr>
          <p:cNvSpPr>
            <a:spLocks noGrp="1"/>
          </p:cNvSpPr>
          <p:nvPr>
            <p:ph type="pic" sz="quarter" idx="19"/>
          </p:nvPr>
        </p:nvSpPr>
        <p:spPr>
          <a:xfrm>
            <a:off x="9187542"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12" name="Text Placeholder 17">
            <a:extLst>
              <a:ext uri="{FF2B5EF4-FFF2-40B4-BE49-F238E27FC236}">
                <a16:creationId xmlns:a16="http://schemas.microsoft.com/office/drawing/2014/main" id="{EA8F0ECD-5536-6FCC-EF5A-1D144E9F8C43}"/>
              </a:ext>
            </a:extLst>
          </p:cNvPr>
          <p:cNvSpPr>
            <a:spLocks noGrp="1"/>
          </p:cNvSpPr>
          <p:nvPr>
            <p:ph type="body" sz="quarter" idx="20" hasCustomPrompt="1"/>
          </p:nvPr>
        </p:nvSpPr>
        <p:spPr>
          <a:xfrm>
            <a:off x="9187543"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13" name="Text Placeholder 17">
            <a:extLst>
              <a:ext uri="{FF2B5EF4-FFF2-40B4-BE49-F238E27FC236}">
                <a16:creationId xmlns:a16="http://schemas.microsoft.com/office/drawing/2014/main" id="{47278975-6A7F-2BD7-4DB9-0362A3F8D810}"/>
              </a:ext>
            </a:extLst>
          </p:cNvPr>
          <p:cNvSpPr>
            <a:spLocks noGrp="1"/>
          </p:cNvSpPr>
          <p:nvPr>
            <p:ph type="body" sz="quarter" idx="21" hasCustomPrompt="1"/>
          </p:nvPr>
        </p:nvSpPr>
        <p:spPr>
          <a:xfrm>
            <a:off x="9187542"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4" name="Text Placeholder 17">
            <a:extLst>
              <a:ext uri="{FF2B5EF4-FFF2-40B4-BE49-F238E27FC236}">
                <a16:creationId xmlns:a16="http://schemas.microsoft.com/office/drawing/2014/main" id="{D6A794F8-A07F-E93D-58AC-92812D7814C3}"/>
              </a:ext>
            </a:extLst>
          </p:cNvPr>
          <p:cNvSpPr>
            <a:spLocks noGrp="1"/>
          </p:cNvSpPr>
          <p:nvPr>
            <p:ph type="body" sz="quarter" idx="22" hasCustomPrompt="1"/>
          </p:nvPr>
        </p:nvSpPr>
        <p:spPr>
          <a:xfrm>
            <a:off x="9187541"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5" name="Picture Placeholder 5">
            <a:extLst>
              <a:ext uri="{FF2B5EF4-FFF2-40B4-BE49-F238E27FC236}">
                <a16:creationId xmlns:a16="http://schemas.microsoft.com/office/drawing/2014/main" id="{CE214502-F9E9-5BE8-083E-7A0DB72ED992}"/>
              </a:ext>
            </a:extLst>
          </p:cNvPr>
          <p:cNvSpPr>
            <a:spLocks noGrp="1"/>
          </p:cNvSpPr>
          <p:nvPr>
            <p:ph type="pic" sz="quarter" idx="23"/>
          </p:nvPr>
        </p:nvSpPr>
        <p:spPr>
          <a:xfrm>
            <a:off x="3645901"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16" name="Text Placeholder 17">
            <a:extLst>
              <a:ext uri="{FF2B5EF4-FFF2-40B4-BE49-F238E27FC236}">
                <a16:creationId xmlns:a16="http://schemas.microsoft.com/office/drawing/2014/main" id="{32F37294-AEA2-FE91-644C-789350682F38}"/>
              </a:ext>
            </a:extLst>
          </p:cNvPr>
          <p:cNvSpPr>
            <a:spLocks noGrp="1"/>
          </p:cNvSpPr>
          <p:nvPr>
            <p:ph type="body" sz="quarter" idx="24" hasCustomPrompt="1"/>
          </p:nvPr>
        </p:nvSpPr>
        <p:spPr>
          <a:xfrm>
            <a:off x="3645902"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17" name="Text Placeholder 17">
            <a:extLst>
              <a:ext uri="{FF2B5EF4-FFF2-40B4-BE49-F238E27FC236}">
                <a16:creationId xmlns:a16="http://schemas.microsoft.com/office/drawing/2014/main" id="{CBD67DCA-730B-A836-DBB2-ABD8D71D8F8F}"/>
              </a:ext>
            </a:extLst>
          </p:cNvPr>
          <p:cNvSpPr>
            <a:spLocks noGrp="1"/>
          </p:cNvSpPr>
          <p:nvPr>
            <p:ph type="body" sz="quarter" idx="25" hasCustomPrompt="1"/>
          </p:nvPr>
        </p:nvSpPr>
        <p:spPr>
          <a:xfrm>
            <a:off x="3645901"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8" name="Text Placeholder 17">
            <a:extLst>
              <a:ext uri="{FF2B5EF4-FFF2-40B4-BE49-F238E27FC236}">
                <a16:creationId xmlns:a16="http://schemas.microsoft.com/office/drawing/2014/main" id="{00C35678-CE6A-77EC-EE8E-ECD22A8869F6}"/>
              </a:ext>
            </a:extLst>
          </p:cNvPr>
          <p:cNvSpPr>
            <a:spLocks noGrp="1"/>
          </p:cNvSpPr>
          <p:nvPr>
            <p:ph type="body" sz="quarter" idx="26" hasCustomPrompt="1"/>
          </p:nvPr>
        </p:nvSpPr>
        <p:spPr>
          <a:xfrm>
            <a:off x="3645900"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9" name="Picture Placeholder 5">
            <a:extLst>
              <a:ext uri="{FF2B5EF4-FFF2-40B4-BE49-F238E27FC236}">
                <a16:creationId xmlns:a16="http://schemas.microsoft.com/office/drawing/2014/main" id="{84CCC695-2A90-7638-E120-946F8FEDAC37}"/>
              </a:ext>
            </a:extLst>
          </p:cNvPr>
          <p:cNvSpPr>
            <a:spLocks noGrp="1"/>
          </p:cNvSpPr>
          <p:nvPr>
            <p:ph type="pic" sz="quarter" idx="27"/>
          </p:nvPr>
        </p:nvSpPr>
        <p:spPr>
          <a:xfrm>
            <a:off x="6392636"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GB" dirty="0"/>
              <a:t>Click icon to add picture</a:t>
            </a:r>
            <a:endParaRPr lang="en-US" dirty="0"/>
          </a:p>
        </p:txBody>
      </p:sp>
      <p:sp>
        <p:nvSpPr>
          <p:cNvPr id="20" name="Text Placeholder 17">
            <a:extLst>
              <a:ext uri="{FF2B5EF4-FFF2-40B4-BE49-F238E27FC236}">
                <a16:creationId xmlns:a16="http://schemas.microsoft.com/office/drawing/2014/main" id="{DF6CBFF0-C8E2-5C2D-F9FF-E27605AF6485}"/>
              </a:ext>
            </a:extLst>
          </p:cNvPr>
          <p:cNvSpPr>
            <a:spLocks noGrp="1"/>
          </p:cNvSpPr>
          <p:nvPr>
            <p:ph type="body" sz="quarter" idx="28" hasCustomPrompt="1"/>
          </p:nvPr>
        </p:nvSpPr>
        <p:spPr>
          <a:xfrm>
            <a:off x="6392637"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21" name="Text Placeholder 17">
            <a:extLst>
              <a:ext uri="{FF2B5EF4-FFF2-40B4-BE49-F238E27FC236}">
                <a16:creationId xmlns:a16="http://schemas.microsoft.com/office/drawing/2014/main" id="{40BC48E9-2100-305F-CDD7-8ABF07E788D9}"/>
              </a:ext>
            </a:extLst>
          </p:cNvPr>
          <p:cNvSpPr>
            <a:spLocks noGrp="1"/>
          </p:cNvSpPr>
          <p:nvPr>
            <p:ph type="body" sz="quarter" idx="29" hasCustomPrompt="1"/>
          </p:nvPr>
        </p:nvSpPr>
        <p:spPr>
          <a:xfrm>
            <a:off x="6392636"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22" name="Text Placeholder 17">
            <a:extLst>
              <a:ext uri="{FF2B5EF4-FFF2-40B4-BE49-F238E27FC236}">
                <a16:creationId xmlns:a16="http://schemas.microsoft.com/office/drawing/2014/main" id="{6453644C-B828-E755-6EB7-22182451DA94}"/>
              </a:ext>
            </a:extLst>
          </p:cNvPr>
          <p:cNvSpPr>
            <a:spLocks noGrp="1"/>
          </p:cNvSpPr>
          <p:nvPr>
            <p:ph type="body" sz="quarter" idx="30" hasCustomPrompt="1"/>
          </p:nvPr>
        </p:nvSpPr>
        <p:spPr>
          <a:xfrm>
            <a:off x="6392635"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Tree>
    <p:extLst>
      <p:ext uri="{BB962C8B-B14F-4D97-AF65-F5344CB8AC3E}">
        <p14:creationId xmlns:p14="http://schemas.microsoft.com/office/powerpoint/2010/main" val="230592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5D700-8F14-35D7-4556-9D83F63DB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add title</a:t>
            </a:r>
            <a:endParaRPr lang="en-US" dirty="0"/>
          </a:p>
        </p:txBody>
      </p:sp>
      <p:sp>
        <p:nvSpPr>
          <p:cNvPr id="3" name="Text Placeholder 2">
            <a:extLst>
              <a:ext uri="{FF2B5EF4-FFF2-40B4-BE49-F238E27FC236}">
                <a16:creationId xmlns:a16="http://schemas.microsoft.com/office/drawing/2014/main" id="{D578BA9A-A37A-F7F4-81A2-31D378FA9EC5}"/>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A black and white logo&#10;&#10;Description automatically generated">
            <a:extLst>
              <a:ext uri="{FF2B5EF4-FFF2-40B4-BE49-F238E27FC236}">
                <a16:creationId xmlns:a16="http://schemas.microsoft.com/office/drawing/2014/main" id="{D1B13AB8-86B2-4039-8934-625059D3AD17}"/>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998078" y="6078538"/>
            <a:ext cx="1431922" cy="448286"/>
          </a:xfrm>
          <a:prstGeom prst="rect">
            <a:avLst/>
          </a:prstGeom>
        </p:spPr>
      </p:pic>
    </p:spTree>
    <p:extLst>
      <p:ext uri="{BB962C8B-B14F-4D97-AF65-F5344CB8AC3E}">
        <p14:creationId xmlns:p14="http://schemas.microsoft.com/office/powerpoint/2010/main" val="231285461"/>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52" r:id="rId3"/>
    <p:sldLayoutId id="2147483671" r:id="rId4"/>
    <p:sldLayoutId id="2147483655" r:id="rId5"/>
    <p:sldLayoutId id="2147483656" r:id="rId6"/>
    <p:sldLayoutId id="2147483657" r:id="rId7"/>
    <p:sldLayoutId id="2147483678" r:id="rId8"/>
    <p:sldLayoutId id="2147483677" r:id="rId9"/>
    <p:sldLayoutId id="2147483679" r:id="rId10"/>
    <p:sldLayoutId id="2147483681" r:id="rId11"/>
    <p:sldLayoutId id="2147483682" r:id="rId12"/>
    <p:sldLayoutId id="2147483685" r:id="rId13"/>
    <p:sldLayoutId id="2147483663" r:id="rId14"/>
    <p:sldLayoutId id="2147483672" r:id="rId15"/>
    <p:sldLayoutId id="2147483675" r:id="rId16"/>
    <p:sldLayoutId id="2147483673" r:id="rId17"/>
    <p:sldLayoutId id="2147483674" r:id="rId18"/>
    <p:sldLayoutId id="2147483676" r:id="rId19"/>
    <p:sldLayoutId id="2147483683" r:id="rId20"/>
    <p:sldLayoutId id="2147483649" r:id="rId21"/>
    <p:sldLayoutId id="2147483660" r:id="rId22"/>
    <p:sldLayoutId id="2147483661" r:id="rId23"/>
  </p:sldLayoutIdLst>
  <p:txStyles>
    <p:titleStyle>
      <a:lvl1pPr algn="l" defTabSz="914400" rtl="0" eaLnBrk="1" latinLnBrk="0" hangingPunct="1">
        <a:lnSpc>
          <a:spcPct val="90000"/>
        </a:lnSpc>
        <a:spcBef>
          <a:spcPct val="0"/>
        </a:spcBef>
        <a:buNone/>
        <a:defRPr sz="4400" b="1" i="0" kern="1200">
          <a:solidFill>
            <a:schemeClr val="tx1"/>
          </a:solidFill>
          <a:latin typeface="Didot" panose="02000503000000020003" pitchFamily="2" charset="-79"/>
          <a:ea typeface="+mj-ea"/>
          <a:cs typeface="Didot" panose="020005030000000200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C5CB-153E-B55C-3674-269972091192}"/>
              </a:ext>
            </a:extLst>
          </p:cNvPr>
          <p:cNvSpPr>
            <a:spLocks noGrp="1"/>
          </p:cNvSpPr>
          <p:nvPr>
            <p:ph type="ctrTitle"/>
          </p:nvPr>
        </p:nvSpPr>
        <p:spPr>
          <a:xfrm>
            <a:off x="721360" y="1517905"/>
            <a:ext cx="9144000" cy="2523744"/>
          </a:xfrm>
        </p:spPr>
        <p:txBody>
          <a:bodyPr>
            <a:normAutofit/>
          </a:bodyPr>
          <a:lstStyle/>
          <a:p>
            <a:r>
              <a:rPr lang="en-US" dirty="0"/>
              <a:t>Employment Rights Bill Update</a:t>
            </a:r>
          </a:p>
        </p:txBody>
      </p:sp>
      <p:sp>
        <p:nvSpPr>
          <p:cNvPr id="3" name="Subtitle 2">
            <a:extLst>
              <a:ext uri="{FF2B5EF4-FFF2-40B4-BE49-F238E27FC236}">
                <a16:creationId xmlns:a16="http://schemas.microsoft.com/office/drawing/2014/main" id="{177F9B87-8B9F-6DD8-7F0B-D283AB09C9E0}"/>
              </a:ext>
            </a:extLst>
          </p:cNvPr>
          <p:cNvSpPr>
            <a:spLocks noGrp="1"/>
          </p:cNvSpPr>
          <p:nvPr>
            <p:ph type="subTitle" idx="1"/>
          </p:nvPr>
        </p:nvSpPr>
        <p:spPr/>
        <p:txBody>
          <a:bodyPr/>
          <a:lstStyle/>
          <a:p>
            <a:r>
              <a:rPr lang="en-US" dirty="0"/>
              <a:t>Alan Delaney &amp; Kenny Scott</a:t>
            </a:r>
          </a:p>
          <a:p>
            <a:r>
              <a:rPr lang="en-US" dirty="0"/>
              <a:t>MFMac Employment Team</a:t>
            </a:r>
          </a:p>
          <a:p>
            <a:r>
              <a:rPr lang="en-US" dirty="0"/>
              <a:t>18 November 2025</a:t>
            </a:r>
          </a:p>
        </p:txBody>
      </p:sp>
    </p:spTree>
    <p:extLst>
      <p:ext uri="{BB962C8B-B14F-4D97-AF65-F5344CB8AC3E}">
        <p14:creationId xmlns:p14="http://schemas.microsoft.com/office/powerpoint/2010/main" val="252195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57FA6-E605-9662-4115-F5BF2092A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8912E-47C7-4517-4433-4A11D5E346BB}"/>
              </a:ext>
            </a:extLst>
          </p:cNvPr>
          <p:cNvSpPr>
            <a:spLocks noGrp="1"/>
          </p:cNvSpPr>
          <p:nvPr>
            <p:ph type="title"/>
          </p:nvPr>
        </p:nvSpPr>
        <p:spPr/>
        <p:txBody>
          <a:bodyPr/>
          <a:lstStyle/>
          <a:p>
            <a:r>
              <a:rPr lang="en-GB" dirty="0"/>
              <a:t>Implementation timetable</a:t>
            </a:r>
          </a:p>
        </p:txBody>
      </p:sp>
      <p:graphicFrame>
        <p:nvGraphicFramePr>
          <p:cNvPr id="4" name="Content Placeholder 3">
            <a:extLst>
              <a:ext uri="{FF2B5EF4-FFF2-40B4-BE49-F238E27FC236}">
                <a16:creationId xmlns:a16="http://schemas.microsoft.com/office/drawing/2014/main" id="{23EEF3A0-85FC-1F8B-984D-C8A92F956915}"/>
              </a:ext>
            </a:extLst>
          </p:cNvPr>
          <p:cNvGraphicFramePr>
            <a:graphicFrameLocks noGrp="1"/>
          </p:cNvGraphicFramePr>
          <p:nvPr>
            <p:ph idx="1"/>
            <p:extLst>
              <p:ext uri="{D42A27DB-BD31-4B8C-83A1-F6EECF244321}">
                <p14:modId xmlns:p14="http://schemas.microsoft.com/office/powerpoint/2010/main" val="1314109538"/>
              </p:ext>
            </p:extLst>
          </p:nvPr>
        </p:nvGraphicFramePr>
        <p:xfrm>
          <a:off x="838200" y="1825625"/>
          <a:ext cx="10515600" cy="3302000"/>
        </p:xfrm>
        <a:graphic>
          <a:graphicData uri="http://schemas.openxmlformats.org/drawingml/2006/table">
            <a:tbl>
              <a:tblPr firstRow="1" bandRow="1">
                <a:tableStyleId>{F5AB1C69-6EDB-4FF4-983F-18BD219EF322}</a:tableStyleId>
              </a:tblPr>
              <a:tblGrid>
                <a:gridCol w="2572512">
                  <a:extLst>
                    <a:ext uri="{9D8B030D-6E8A-4147-A177-3AD203B41FA5}">
                      <a16:colId xmlns:a16="http://schemas.microsoft.com/office/drawing/2014/main" val="3524043766"/>
                    </a:ext>
                  </a:extLst>
                </a:gridCol>
                <a:gridCol w="7943088">
                  <a:extLst>
                    <a:ext uri="{9D8B030D-6E8A-4147-A177-3AD203B41FA5}">
                      <a16:colId xmlns:a16="http://schemas.microsoft.com/office/drawing/2014/main" val="1121188210"/>
                    </a:ext>
                  </a:extLst>
                </a:gridCol>
              </a:tblGrid>
              <a:tr h="370840">
                <a:tc>
                  <a:txBody>
                    <a:bodyPr/>
                    <a:lstStyle/>
                    <a:p>
                      <a:r>
                        <a:rPr lang="en-GB" dirty="0"/>
                        <a:t>Date</a:t>
                      </a:r>
                    </a:p>
                  </a:txBody>
                  <a:tcPr/>
                </a:tc>
                <a:tc>
                  <a:txBody>
                    <a:bodyPr/>
                    <a:lstStyle/>
                    <a:p>
                      <a:r>
                        <a:rPr lang="en-GB" dirty="0"/>
                        <a:t>Action</a:t>
                      </a:r>
                    </a:p>
                  </a:txBody>
                  <a:tcPr/>
                </a:tc>
                <a:extLst>
                  <a:ext uri="{0D108BD9-81ED-4DB2-BD59-A6C34878D82A}">
                    <a16:rowId xmlns:a16="http://schemas.microsoft.com/office/drawing/2014/main" val="2902046003"/>
                  </a:ext>
                </a:extLst>
              </a:tr>
              <a:tr h="370840">
                <a:tc>
                  <a:txBody>
                    <a:bodyPr/>
                    <a:lstStyle/>
                    <a:p>
                      <a:r>
                        <a:rPr lang="en-GB" dirty="0"/>
                        <a:t>October 2026</a:t>
                      </a:r>
                    </a:p>
                  </a:txBody>
                  <a:tcPr/>
                </a:tc>
                <a:tc>
                  <a:txBody>
                    <a:bodyPr/>
                    <a:lstStyle/>
                    <a:p>
                      <a:pPr marL="285750" indent="-285750">
                        <a:buFont typeface="Arial" panose="020B0604020202020204" pitchFamily="34" charset="0"/>
                        <a:buChar char="•"/>
                      </a:pPr>
                      <a:r>
                        <a:rPr lang="en-GB" dirty="0"/>
                        <a:t>Ban on dismissal and re-engagement</a:t>
                      </a:r>
                    </a:p>
                    <a:p>
                      <a:pPr marL="285750" indent="-285750">
                        <a:buFont typeface="Arial" panose="020B0604020202020204" pitchFamily="34" charset="0"/>
                        <a:buChar char="•"/>
                      </a:pPr>
                      <a:r>
                        <a:rPr lang="en-GB" dirty="0"/>
                        <a:t>Requirement to take </a:t>
                      </a:r>
                      <a:r>
                        <a:rPr lang="en-GB" i="1" dirty="0"/>
                        <a:t>all </a:t>
                      </a:r>
                      <a:r>
                        <a:rPr lang="en-GB" i="0" dirty="0"/>
                        <a:t>reasonable steps to prevent sexual harassment</a:t>
                      </a:r>
                    </a:p>
                    <a:p>
                      <a:pPr marL="285750" indent="-285750">
                        <a:buFont typeface="Arial" panose="020B0604020202020204" pitchFamily="34" charset="0"/>
                        <a:buChar char="•"/>
                      </a:pPr>
                      <a:r>
                        <a:rPr lang="en-GB" i="0" dirty="0"/>
                        <a:t>Requirement to prevent third-party harassment</a:t>
                      </a:r>
                    </a:p>
                    <a:p>
                      <a:pPr marL="285750" indent="-285750">
                        <a:buFont typeface="Arial" panose="020B0604020202020204" pitchFamily="34" charset="0"/>
                        <a:buChar char="•"/>
                      </a:pPr>
                      <a:r>
                        <a:rPr lang="en-GB" i="0" dirty="0"/>
                        <a:t>New rights and protections for TU representatives</a:t>
                      </a:r>
                    </a:p>
                    <a:p>
                      <a:pPr marL="285750" indent="-285750">
                        <a:buFont typeface="Arial" panose="020B0604020202020204" pitchFamily="34" charset="0"/>
                        <a:buChar char="•"/>
                      </a:pPr>
                      <a:r>
                        <a:rPr lang="en-GB" i="0" dirty="0"/>
                        <a:t>Extension of tribunal time limits to six months</a:t>
                      </a:r>
                    </a:p>
                    <a:p>
                      <a:pPr marL="285750" indent="-285750">
                        <a:buFont typeface="Arial" panose="020B0604020202020204" pitchFamily="34" charset="0"/>
                        <a:buChar char="•"/>
                      </a:pPr>
                      <a:r>
                        <a:rPr lang="en-GB" i="0" dirty="0"/>
                        <a:t>Duty to inform workers of their right to join a TU</a:t>
                      </a:r>
                    </a:p>
                    <a:p>
                      <a:pPr marL="285750" indent="-285750">
                        <a:buFont typeface="Arial" panose="020B0604020202020204" pitchFamily="34" charset="0"/>
                        <a:buChar char="•"/>
                      </a:pPr>
                      <a:r>
                        <a:rPr lang="en-GB" i="0" dirty="0"/>
                        <a:t>Strengthening of TU rights of access to workplaces</a:t>
                      </a:r>
                    </a:p>
                    <a:p>
                      <a:pPr marL="285750" indent="-285750">
                        <a:buFont typeface="Arial" panose="020B0604020202020204" pitchFamily="34" charset="0"/>
                        <a:buChar char="•"/>
                      </a:pPr>
                      <a:r>
                        <a:rPr lang="en-GB" i="0" dirty="0"/>
                        <a:t>Tightening tipping laws</a:t>
                      </a:r>
                    </a:p>
                    <a:p>
                      <a:pPr marL="285750" indent="-285750">
                        <a:buFont typeface="Arial" panose="020B0604020202020204" pitchFamily="34" charset="0"/>
                        <a:buChar char="•"/>
                      </a:pPr>
                      <a:r>
                        <a:rPr lang="en-GB" i="0" dirty="0"/>
                        <a:t>Two-tier procurement code for outsources public sector workers</a:t>
                      </a:r>
                    </a:p>
                  </a:txBody>
                  <a:tcPr/>
                </a:tc>
                <a:extLst>
                  <a:ext uri="{0D108BD9-81ED-4DB2-BD59-A6C34878D82A}">
                    <a16:rowId xmlns:a16="http://schemas.microsoft.com/office/drawing/2014/main" val="4228828229"/>
                  </a:ext>
                </a:extLst>
              </a:tr>
              <a:tr h="370840">
                <a:tc>
                  <a:txBody>
                    <a:bodyPr/>
                    <a:lstStyle/>
                    <a:p>
                      <a:r>
                        <a:rPr lang="en-GB" dirty="0"/>
                        <a:t>December 2026</a:t>
                      </a:r>
                    </a:p>
                  </a:txBody>
                  <a:tcPr/>
                </a:tc>
                <a:tc>
                  <a:txBody>
                    <a:bodyPr/>
                    <a:lstStyle/>
                    <a:p>
                      <a:r>
                        <a:rPr lang="en-GB" i="0" dirty="0"/>
                        <a:t>Mandatory Seafarers Charter expected to commence</a:t>
                      </a:r>
                    </a:p>
                  </a:txBody>
                  <a:tcPr/>
                </a:tc>
                <a:extLst>
                  <a:ext uri="{0D108BD9-81ED-4DB2-BD59-A6C34878D82A}">
                    <a16:rowId xmlns:a16="http://schemas.microsoft.com/office/drawing/2014/main" val="3779708800"/>
                  </a:ext>
                </a:extLst>
              </a:tr>
            </a:tbl>
          </a:graphicData>
        </a:graphic>
      </p:graphicFrame>
    </p:spTree>
    <p:extLst>
      <p:ext uri="{BB962C8B-B14F-4D97-AF65-F5344CB8AC3E}">
        <p14:creationId xmlns:p14="http://schemas.microsoft.com/office/powerpoint/2010/main" val="17560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4A69B-1D90-FFC8-9119-C1B8BDD35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84828-901B-7660-A876-7F7D49175E50}"/>
              </a:ext>
            </a:extLst>
          </p:cNvPr>
          <p:cNvSpPr>
            <a:spLocks noGrp="1"/>
          </p:cNvSpPr>
          <p:nvPr>
            <p:ph type="title"/>
          </p:nvPr>
        </p:nvSpPr>
        <p:spPr/>
        <p:txBody>
          <a:bodyPr/>
          <a:lstStyle/>
          <a:p>
            <a:r>
              <a:rPr lang="en-GB" dirty="0"/>
              <a:t>Implementation timetable</a:t>
            </a:r>
          </a:p>
        </p:txBody>
      </p:sp>
      <p:graphicFrame>
        <p:nvGraphicFramePr>
          <p:cNvPr id="4" name="Content Placeholder 3">
            <a:extLst>
              <a:ext uri="{FF2B5EF4-FFF2-40B4-BE49-F238E27FC236}">
                <a16:creationId xmlns:a16="http://schemas.microsoft.com/office/drawing/2014/main" id="{9A6740FE-3B45-D5F5-F368-52FD228ACE3B}"/>
              </a:ext>
            </a:extLst>
          </p:cNvPr>
          <p:cNvGraphicFramePr>
            <a:graphicFrameLocks noGrp="1"/>
          </p:cNvGraphicFramePr>
          <p:nvPr>
            <p:ph idx="1"/>
            <p:extLst>
              <p:ext uri="{D42A27DB-BD31-4B8C-83A1-F6EECF244321}">
                <p14:modId xmlns:p14="http://schemas.microsoft.com/office/powerpoint/2010/main" val="368455909"/>
              </p:ext>
            </p:extLst>
          </p:nvPr>
        </p:nvGraphicFramePr>
        <p:xfrm>
          <a:off x="838200" y="1825625"/>
          <a:ext cx="10515600" cy="4209415"/>
        </p:xfrm>
        <a:graphic>
          <a:graphicData uri="http://schemas.openxmlformats.org/drawingml/2006/table">
            <a:tbl>
              <a:tblPr firstRow="1" bandRow="1">
                <a:tableStyleId>{F5AB1C69-6EDB-4FF4-983F-18BD219EF322}</a:tableStyleId>
              </a:tblPr>
              <a:tblGrid>
                <a:gridCol w="1167063">
                  <a:extLst>
                    <a:ext uri="{9D8B030D-6E8A-4147-A177-3AD203B41FA5}">
                      <a16:colId xmlns:a16="http://schemas.microsoft.com/office/drawing/2014/main" val="3524043766"/>
                    </a:ext>
                  </a:extLst>
                </a:gridCol>
                <a:gridCol w="9348537">
                  <a:extLst>
                    <a:ext uri="{9D8B030D-6E8A-4147-A177-3AD203B41FA5}">
                      <a16:colId xmlns:a16="http://schemas.microsoft.com/office/drawing/2014/main" val="1121188210"/>
                    </a:ext>
                  </a:extLst>
                </a:gridCol>
              </a:tblGrid>
              <a:tr h="551815">
                <a:tc>
                  <a:txBody>
                    <a:bodyPr/>
                    <a:lstStyle/>
                    <a:p>
                      <a:r>
                        <a:rPr lang="en-GB" dirty="0"/>
                        <a:t>Date</a:t>
                      </a:r>
                    </a:p>
                  </a:txBody>
                  <a:tcPr/>
                </a:tc>
                <a:tc>
                  <a:txBody>
                    <a:bodyPr/>
                    <a:lstStyle/>
                    <a:p>
                      <a:r>
                        <a:rPr lang="en-GB" dirty="0"/>
                        <a:t>Action</a:t>
                      </a:r>
                    </a:p>
                  </a:txBody>
                  <a:tcPr/>
                </a:tc>
                <a:extLst>
                  <a:ext uri="{0D108BD9-81ED-4DB2-BD59-A6C34878D82A}">
                    <a16:rowId xmlns:a16="http://schemas.microsoft.com/office/drawing/2014/main" val="2902046003"/>
                  </a:ext>
                </a:extLst>
              </a:tr>
              <a:tr h="370840">
                <a:tc>
                  <a:txBody>
                    <a:bodyPr/>
                    <a:lstStyle/>
                    <a:p>
                      <a:r>
                        <a:rPr lang="en-GB" dirty="0"/>
                        <a:t>2027</a:t>
                      </a:r>
                    </a:p>
                  </a:txBody>
                  <a:tcPr/>
                </a:tc>
                <a:tc>
                  <a:txBody>
                    <a:bodyPr/>
                    <a:lstStyle/>
                    <a:p>
                      <a:pPr marL="285750" indent="-285750">
                        <a:buFont typeface="Arial" panose="020B0604020202020204" pitchFamily="34" charset="0"/>
                        <a:buChar char="•"/>
                      </a:pPr>
                      <a:r>
                        <a:rPr lang="en-GB" b="0" dirty="0"/>
                        <a:t>Day 1 right to protection from unfair dismissal </a:t>
                      </a:r>
                    </a:p>
                    <a:p>
                      <a:pPr marL="285750" indent="-285750">
                        <a:buFont typeface="Arial" panose="020B0604020202020204" pitchFamily="34" charset="0"/>
                        <a:buChar char="•"/>
                      </a:pPr>
                      <a:r>
                        <a:rPr lang="en-GB" dirty="0"/>
                        <a:t>Zero hours contracts measures including duty to offer guaranteed hours contracts, provide reasonable notice of shifts and pay compensation for cancelled, curtailed or moved shifts</a:t>
                      </a:r>
                    </a:p>
                    <a:p>
                      <a:pPr marL="285750" indent="-285750">
                        <a:buFont typeface="Arial" panose="020B0604020202020204" pitchFamily="34" charset="0"/>
                        <a:buChar char="•"/>
                      </a:pPr>
                      <a:r>
                        <a:rPr lang="en-GB" dirty="0"/>
                        <a:t>Requirement for employers to produce equality action plans (gender pay gap and menopause)</a:t>
                      </a:r>
                    </a:p>
                    <a:p>
                      <a:pPr marL="285750" indent="-285750">
                        <a:buFont typeface="Arial" panose="020B0604020202020204" pitchFamily="34" charset="0"/>
                        <a:buChar char="•"/>
                      </a:pPr>
                      <a:r>
                        <a:rPr lang="en-GB" dirty="0"/>
                        <a:t>Increased rights for pregnant workers</a:t>
                      </a:r>
                    </a:p>
                    <a:p>
                      <a:pPr marL="285750" indent="-285750">
                        <a:buFont typeface="Arial" panose="020B0604020202020204" pitchFamily="34" charset="0"/>
                        <a:buChar char="•"/>
                      </a:pPr>
                      <a:r>
                        <a:rPr lang="en-GB" dirty="0"/>
                        <a:t>Introduction of power for regulations to be made specifying what steps are to be regarded as reasonable for the purposes of preventing sexual harassment</a:t>
                      </a:r>
                    </a:p>
                    <a:p>
                      <a:pPr marL="285750" indent="-285750">
                        <a:buFont typeface="Arial" panose="020B0604020202020204" pitchFamily="34" charset="0"/>
                        <a:buChar char="•"/>
                      </a:pPr>
                      <a:r>
                        <a:rPr lang="en-GB" dirty="0"/>
                        <a:t>Strengthening protections against blacklisting</a:t>
                      </a:r>
                    </a:p>
                    <a:p>
                      <a:pPr marL="285750" indent="-285750">
                        <a:buFont typeface="Arial" panose="020B0604020202020204" pitchFamily="34" charset="0"/>
                        <a:buChar char="•"/>
                      </a:pPr>
                      <a:r>
                        <a:rPr lang="en-GB" dirty="0"/>
                        <a:t>Industrial relations framework</a:t>
                      </a:r>
                    </a:p>
                    <a:p>
                      <a:pPr marL="285750" indent="-285750">
                        <a:buFont typeface="Arial" panose="020B0604020202020204" pitchFamily="34" charset="0"/>
                        <a:buChar char="•"/>
                      </a:pPr>
                      <a:r>
                        <a:rPr lang="en-GB" dirty="0"/>
                        <a:t>Regulation of umbrella companies</a:t>
                      </a:r>
                    </a:p>
                    <a:p>
                      <a:pPr marL="285750" indent="-285750">
                        <a:buFont typeface="Arial" panose="020B0604020202020204" pitchFamily="34" charset="0"/>
                        <a:buChar char="•"/>
                      </a:pPr>
                      <a:r>
                        <a:rPr lang="en-GB" dirty="0"/>
                        <a:t>New collective redundancy consultation threshold</a:t>
                      </a:r>
                    </a:p>
                    <a:p>
                      <a:pPr marL="285750" indent="-285750">
                        <a:buFont typeface="Arial" panose="020B0604020202020204" pitchFamily="34" charset="0"/>
                        <a:buChar char="•"/>
                      </a:pPr>
                      <a:r>
                        <a:rPr lang="en-GB" dirty="0"/>
                        <a:t>Introduction of reasonableness requirement to refuse flexible working requests</a:t>
                      </a:r>
                    </a:p>
                    <a:p>
                      <a:pPr marL="285750" indent="-285750">
                        <a:buFont typeface="Arial" panose="020B0604020202020204" pitchFamily="34" charset="0"/>
                        <a:buChar char="•"/>
                      </a:pPr>
                      <a:r>
                        <a:rPr lang="en-GB" dirty="0"/>
                        <a:t>Day 1 right to bereavement leave</a:t>
                      </a:r>
                    </a:p>
                  </a:txBody>
                  <a:tcPr/>
                </a:tc>
                <a:extLst>
                  <a:ext uri="{0D108BD9-81ED-4DB2-BD59-A6C34878D82A}">
                    <a16:rowId xmlns:a16="http://schemas.microsoft.com/office/drawing/2014/main" val="4228828229"/>
                  </a:ext>
                </a:extLst>
              </a:tr>
            </a:tbl>
          </a:graphicData>
        </a:graphic>
      </p:graphicFrame>
    </p:spTree>
    <p:extLst>
      <p:ext uri="{BB962C8B-B14F-4D97-AF65-F5344CB8AC3E}">
        <p14:creationId xmlns:p14="http://schemas.microsoft.com/office/powerpoint/2010/main" val="93620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1372-D56B-1877-A369-AB29C906AEFA}"/>
              </a:ext>
            </a:extLst>
          </p:cNvPr>
          <p:cNvSpPr>
            <a:spLocks noGrp="1"/>
          </p:cNvSpPr>
          <p:nvPr>
            <p:ph type="title"/>
          </p:nvPr>
        </p:nvSpPr>
        <p:spPr>
          <a:xfrm>
            <a:off x="838200" y="365125"/>
            <a:ext cx="10515600" cy="1325563"/>
          </a:xfrm>
        </p:spPr>
        <p:txBody>
          <a:bodyPr anchor="ctr">
            <a:normAutofit/>
          </a:bodyPr>
          <a:lstStyle/>
          <a:p>
            <a:r>
              <a:rPr lang="en-GB" dirty="0"/>
              <a:t>Implementation timetable</a:t>
            </a:r>
          </a:p>
        </p:txBody>
      </p:sp>
      <p:graphicFrame>
        <p:nvGraphicFramePr>
          <p:cNvPr id="5" name="Content Placeholder 2">
            <a:extLst>
              <a:ext uri="{FF2B5EF4-FFF2-40B4-BE49-F238E27FC236}">
                <a16:creationId xmlns:a16="http://schemas.microsoft.com/office/drawing/2014/main" id="{D3272786-BC99-D944-7A22-489819D1B7D7}"/>
              </a:ext>
            </a:extLst>
          </p:cNvPr>
          <p:cNvGraphicFramePr>
            <a:graphicFrameLocks noGrp="1"/>
          </p:cNvGraphicFramePr>
          <p:nvPr>
            <p:ph idx="1"/>
            <p:extLst>
              <p:ext uri="{D42A27DB-BD31-4B8C-83A1-F6EECF244321}">
                <p14:modId xmlns:p14="http://schemas.microsoft.com/office/powerpoint/2010/main" val="4035157513"/>
              </p:ext>
            </p:extLst>
          </p:nvPr>
        </p:nvGraphicFramePr>
        <p:xfrm>
          <a:off x="838200" y="1825625"/>
          <a:ext cx="10515600" cy="406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20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23B-D6CE-4C17-5965-9D880383AAA1}"/>
              </a:ext>
            </a:extLst>
          </p:cNvPr>
          <p:cNvSpPr>
            <a:spLocks noGrp="1"/>
          </p:cNvSpPr>
          <p:nvPr>
            <p:ph type="title"/>
          </p:nvPr>
        </p:nvSpPr>
        <p:spPr>
          <a:xfrm>
            <a:off x="838200" y="365125"/>
            <a:ext cx="10515600" cy="1325563"/>
          </a:xfrm>
        </p:spPr>
        <p:txBody>
          <a:bodyPr anchor="ctr">
            <a:normAutofit/>
          </a:bodyPr>
          <a:lstStyle/>
          <a:p>
            <a:r>
              <a:rPr lang="en-GB" dirty="0"/>
              <a:t>Collective consultation</a:t>
            </a:r>
          </a:p>
        </p:txBody>
      </p:sp>
      <p:graphicFrame>
        <p:nvGraphicFramePr>
          <p:cNvPr id="5" name="Content Placeholder 2">
            <a:extLst>
              <a:ext uri="{FF2B5EF4-FFF2-40B4-BE49-F238E27FC236}">
                <a16:creationId xmlns:a16="http://schemas.microsoft.com/office/drawing/2014/main" id="{C77D1F90-71FD-721F-9B2C-A1F894BC50CF}"/>
              </a:ext>
            </a:extLst>
          </p:cNvPr>
          <p:cNvGraphicFramePr>
            <a:graphicFrameLocks noGrp="1"/>
          </p:cNvGraphicFramePr>
          <p:nvPr>
            <p:ph idx="1"/>
            <p:extLst>
              <p:ext uri="{D42A27DB-BD31-4B8C-83A1-F6EECF244321}">
                <p14:modId xmlns:p14="http://schemas.microsoft.com/office/powerpoint/2010/main" val="1692282008"/>
              </p:ext>
            </p:extLst>
          </p:nvPr>
        </p:nvGraphicFramePr>
        <p:xfrm>
          <a:off x="838200" y="1825625"/>
          <a:ext cx="10515600" cy="406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12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9A219-3E9E-8DAF-1DAD-B0FC39EB3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F67E0-A98A-9896-0EB8-CFE9789F1E09}"/>
              </a:ext>
            </a:extLst>
          </p:cNvPr>
          <p:cNvSpPr>
            <a:spLocks noGrp="1"/>
          </p:cNvSpPr>
          <p:nvPr>
            <p:ph type="title"/>
          </p:nvPr>
        </p:nvSpPr>
        <p:spPr>
          <a:xfrm>
            <a:off x="838200" y="365125"/>
            <a:ext cx="10515600" cy="1325563"/>
          </a:xfrm>
        </p:spPr>
        <p:txBody>
          <a:bodyPr anchor="ctr">
            <a:normAutofit/>
          </a:bodyPr>
          <a:lstStyle/>
          <a:p>
            <a:r>
              <a:rPr lang="en-GB" dirty="0"/>
              <a:t>Collective consultation</a:t>
            </a:r>
          </a:p>
        </p:txBody>
      </p:sp>
      <p:graphicFrame>
        <p:nvGraphicFramePr>
          <p:cNvPr id="5" name="Content Placeholder 2">
            <a:extLst>
              <a:ext uri="{FF2B5EF4-FFF2-40B4-BE49-F238E27FC236}">
                <a16:creationId xmlns:a16="http://schemas.microsoft.com/office/drawing/2014/main" id="{C6B6F194-58FC-3BDC-35AC-004D77255EF1}"/>
              </a:ext>
            </a:extLst>
          </p:cNvPr>
          <p:cNvGraphicFramePr>
            <a:graphicFrameLocks noGrp="1"/>
          </p:cNvGraphicFramePr>
          <p:nvPr>
            <p:ph idx="1"/>
            <p:extLst>
              <p:ext uri="{D42A27DB-BD31-4B8C-83A1-F6EECF244321}">
                <p14:modId xmlns:p14="http://schemas.microsoft.com/office/powerpoint/2010/main" val="2293728205"/>
              </p:ext>
            </p:extLst>
          </p:nvPr>
        </p:nvGraphicFramePr>
        <p:xfrm>
          <a:off x="838200" y="1825625"/>
          <a:ext cx="10515600" cy="406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51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CC833-D0B9-7E53-F1DA-81E1E9BA9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9052C-1506-F6C1-295E-D6DECD88BE73}"/>
              </a:ext>
            </a:extLst>
          </p:cNvPr>
          <p:cNvSpPr>
            <a:spLocks noGrp="1"/>
          </p:cNvSpPr>
          <p:nvPr>
            <p:ph type="title"/>
          </p:nvPr>
        </p:nvSpPr>
        <p:spPr/>
        <p:txBody>
          <a:bodyPr/>
          <a:lstStyle/>
          <a:p>
            <a:r>
              <a:rPr lang="en-GB" dirty="0"/>
              <a:t>Trade union</a:t>
            </a:r>
          </a:p>
        </p:txBody>
      </p:sp>
      <p:sp>
        <p:nvSpPr>
          <p:cNvPr id="3" name="Content Placeholder 2">
            <a:extLst>
              <a:ext uri="{FF2B5EF4-FFF2-40B4-BE49-F238E27FC236}">
                <a16:creationId xmlns:a16="http://schemas.microsoft.com/office/drawing/2014/main" id="{BB207DC4-3FC4-622D-B52A-573F6F7110C9}"/>
              </a:ext>
            </a:extLst>
          </p:cNvPr>
          <p:cNvSpPr>
            <a:spLocks noGrp="1"/>
          </p:cNvSpPr>
          <p:nvPr>
            <p:ph idx="1"/>
          </p:nvPr>
        </p:nvSpPr>
        <p:spPr/>
        <p:txBody>
          <a:bodyPr>
            <a:normAutofit fontScale="92500" lnSpcReduction="10000"/>
          </a:bodyPr>
          <a:lstStyle/>
          <a:p>
            <a:pPr marL="0" indent="0">
              <a:buNone/>
            </a:pPr>
            <a:r>
              <a:rPr lang="en-GB" dirty="0"/>
              <a:t>Right of trade union access</a:t>
            </a:r>
          </a:p>
          <a:p>
            <a:r>
              <a:rPr lang="en-GB" dirty="0"/>
              <a:t>Unions will have a right to request access</a:t>
            </a:r>
          </a:p>
          <a:p>
            <a:r>
              <a:rPr lang="en-GB" dirty="0"/>
              <a:t>Employers can either negotiate “access agreements” or union may apply to Central Arbitration Committee (“CAC”) for it to order access</a:t>
            </a:r>
          </a:p>
          <a:p>
            <a:r>
              <a:rPr lang="en-GB" dirty="0"/>
              <a:t>TU officials will have broader right to access workplaces for recruitment, organising and collective bargaining purposes</a:t>
            </a:r>
          </a:p>
          <a:p>
            <a:r>
              <a:rPr lang="en-GB" dirty="0"/>
              <a:t>Presumption that officials will be able to access workplace in a manner that doesn’t unreasonably interfere with employer’s business</a:t>
            </a:r>
          </a:p>
          <a:p>
            <a:r>
              <a:rPr lang="en-GB" dirty="0"/>
              <a:t>If accepted, amendments have been made confirming this includes digital or virtual access</a:t>
            </a:r>
          </a:p>
        </p:txBody>
      </p:sp>
    </p:spTree>
    <p:extLst>
      <p:ext uri="{BB962C8B-B14F-4D97-AF65-F5344CB8AC3E}">
        <p14:creationId xmlns:p14="http://schemas.microsoft.com/office/powerpoint/2010/main" val="404973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8F14-910F-1116-8298-51543EAF57D1}"/>
              </a:ext>
            </a:extLst>
          </p:cNvPr>
          <p:cNvSpPr>
            <a:spLocks noGrp="1"/>
          </p:cNvSpPr>
          <p:nvPr>
            <p:ph type="title"/>
          </p:nvPr>
        </p:nvSpPr>
        <p:spPr/>
        <p:txBody>
          <a:bodyPr/>
          <a:lstStyle/>
          <a:p>
            <a:r>
              <a:rPr lang="en-GB" dirty="0"/>
              <a:t>Trade union</a:t>
            </a:r>
          </a:p>
        </p:txBody>
      </p:sp>
      <p:sp>
        <p:nvSpPr>
          <p:cNvPr id="3" name="Content Placeholder 2">
            <a:extLst>
              <a:ext uri="{FF2B5EF4-FFF2-40B4-BE49-F238E27FC236}">
                <a16:creationId xmlns:a16="http://schemas.microsoft.com/office/drawing/2014/main" id="{91D7D16F-4FD6-65B1-56D4-E1A7773B5188}"/>
              </a:ext>
            </a:extLst>
          </p:cNvPr>
          <p:cNvSpPr>
            <a:spLocks noGrp="1"/>
          </p:cNvSpPr>
          <p:nvPr>
            <p:ph idx="1"/>
          </p:nvPr>
        </p:nvSpPr>
        <p:spPr>
          <a:xfrm>
            <a:off x="838200" y="1825625"/>
            <a:ext cx="10515600" cy="4285615"/>
          </a:xfrm>
        </p:spPr>
        <p:txBody>
          <a:bodyPr>
            <a:normAutofit/>
          </a:bodyPr>
          <a:lstStyle/>
          <a:p>
            <a:pPr marL="0" indent="0">
              <a:buNone/>
            </a:pPr>
            <a:r>
              <a:rPr lang="en-GB" dirty="0"/>
              <a:t>Right of trade union access</a:t>
            </a:r>
          </a:p>
          <a:p>
            <a:r>
              <a:rPr lang="en-GB" dirty="0"/>
              <a:t>Once Bill is passed, secondary legislation will be published setting out</a:t>
            </a:r>
          </a:p>
          <a:p>
            <a:pPr lvl="1"/>
            <a:r>
              <a:rPr lang="en-GB" dirty="0"/>
              <a:t>statutory process for requesting access</a:t>
            </a:r>
          </a:p>
          <a:p>
            <a:pPr lvl="1"/>
            <a:r>
              <a:rPr lang="en-GB" dirty="0"/>
              <a:t>grounds under which the CAC may refuse a request</a:t>
            </a:r>
          </a:p>
          <a:p>
            <a:pPr lvl="1"/>
            <a:r>
              <a:rPr lang="en-GB" dirty="0"/>
              <a:t>default access arrangements which the CAC may impose</a:t>
            </a:r>
          </a:p>
          <a:p>
            <a:r>
              <a:rPr lang="en-GB" dirty="0"/>
              <a:t>Maximum fines that CAC may impose for non-compliance will form part of upcoming consultation</a:t>
            </a:r>
          </a:p>
        </p:txBody>
      </p:sp>
    </p:spTree>
    <p:extLst>
      <p:ext uri="{BB962C8B-B14F-4D97-AF65-F5344CB8AC3E}">
        <p14:creationId xmlns:p14="http://schemas.microsoft.com/office/powerpoint/2010/main" val="143510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9C2C-26E9-3EAA-2696-0E94D22345CE}"/>
              </a:ext>
            </a:extLst>
          </p:cNvPr>
          <p:cNvSpPr>
            <a:spLocks noGrp="1"/>
          </p:cNvSpPr>
          <p:nvPr>
            <p:ph type="title"/>
          </p:nvPr>
        </p:nvSpPr>
        <p:spPr/>
        <p:txBody>
          <a:bodyPr/>
          <a:lstStyle/>
          <a:p>
            <a:r>
              <a:rPr lang="en-GB" dirty="0"/>
              <a:t>Trade union</a:t>
            </a:r>
          </a:p>
        </p:txBody>
      </p:sp>
      <p:sp>
        <p:nvSpPr>
          <p:cNvPr id="3" name="Content Placeholder 2">
            <a:extLst>
              <a:ext uri="{FF2B5EF4-FFF2-40B4-BE49-F238E27FC236}">
                <a16:creationId xmlns:a16="http://schemas.microsoft.com/office/drawing/2014/main" id="{60D800BA-3F8A-04FA-3FAD-8E9B0AADABC8}"/>
              </a:ext>
            </a:extLst>
          </p:cNvPr>
          <p:cNvSpPr>
            <a:spLocks noGrp="1"/>
          </p:cNvSpPr>
          <p:nvPr>
            <p:ph idx="1"/>
          </p:nvPr>
        </p:nvSpPr>
        <p:spPr/>
        <p:txBody>
          <a:bodyPr/>
          <a:lstStyle/>
          <a:p>
            <a:pPr marL="0" indent="0">
              <a:buNone/>
            </a:pPr>
            <a:r>
              <a:rPr lang="en-GB" dirty="0"/>
              <a:t>Obligation to notify of right to join trade union</a:t>
            </a:r>
          </a:p>
          <a:p>
            <a:r>
              <a:rPr lang="en-GB" dirty="0"/>
              <a:t>Written statement of employment particulars to be expanded to include explicit statement of right to join a trade union</a:t>
            </a:r>
          </a:p>
          <a:p>
            <a:r>
              <a:rPr lang="en-GB" dirty="0"/>
              <a:t>Currently statement must state whether there is a collective agreement affecting terms and conditions of employment</a:t>
            </a:r>
          </a:p>
          <a:p>
            <a:r>
              <a:rPr lang="en-GB" dirty="0"/>
              <a:t>Current penalties for failure to provide written statement of particulars are limited (2 – 4 weeks’ pay)</a:t>
            </a:r>
          </a:p>
        </p:txBody>
      </p:sp>
    </p:spTree>
    <p:extLst>
      <p:ext uri="{BB962C8B-B14F-4D97-AF65-F5344CB8AC3E}">
        <p14:creationId xmlns:p14="http://schemas.microsoft.com/office/powerpoint/2010/main" val="150487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E4AC-FC92-61FE-899B-2003F03B4B55}"/>
              </a:ext>
            </a:extLst>
          </p:cNvPr>
          <p:cNvSpPr>
            <a:spLocks noGrp="1"/>
          </p:cNvSpPr>
          <p:nvPr>
            <p:ph type="title"/>
          </p:nvPr>
        </p:nvSpPr>
        <p:spPr/>
        <p:txBody>
          <a:bodyPr/>
          <a:lstStyle/>
          <a:p>
            <a:r>
              <a:rPr lang="en-GB" dirty="0"/>
              <a:t>Trade union</a:t>
            </a:r>
          </a:p>
        </p:txBody>
      </p:sp>
      <p:sp>
        <p:nvSpPr>
          <p:cNvPr id="3" name="Content Placeholder 2">
            <a:extLst>
              <a:ext uri="{FF2B5EF4-FFF2-40B4-BE49-F238E27FC236}">
                <a16:creationId xmlns:a16="http://schemas.microsoft.com/office/drawing/2014/main" id="{C40787F3-059B-CCA0-5D6A-7E56B3E0425D}"/>
              </a:ext>
            </a:extLst>
          </p:cNvPr>
          <p:cNvSpPr>
            <a:spLocks noGrp="1"/>
          </p:cNvSpPr>
          <p:nvPr>
            <p:ph idx="1"/>
          </p:nvPr>
        </p:nvSpPr>
        <p:spPr>
          <a:xfrm>
            <a:off x="838200" y="1690688"/>
            <a:ext cx="10515600" cy="4542471"/>
          </a:xfrm>
        </p:spPr>
        <p:txBody>
          <a:bodyPr>
            <a:normAutofit fontScale="92500" lnSpcReduction="10000"/>
          </a:bodyPr>
          <a:lstStyle/>
          <a:p>
            <a:pPr marL="0" indent="0">
              <a:buNone/>
            </a:pPr>
            <a:r>
              <a:rPr lang="en-GB" dirty="0"/>
              <a:t>New protections for TU reps and members</a:t>
            </a:r>
          </a:p>
          <a:p>
            <a:r>
              <a:rPr lang="en-GB" dirty="0"/>
              <a:t>Bill introduces new protection for workers against detriment short of dismissal for taking part in protected industrial action</a:t>
            </a:r>
          </a:p>
          <a:p>
            <a:r>
              <a:rPr lang="en-GB" dirty="0"/>
              <a:t>Strengthens and simplifies existing protection against dismissal for taking part in industrial action</a:t>
            </a:r>
          </a:p>
          <a:p>
            <a:r>
              <a:rPr lang="en-GB" dirty="0"/>
              <a:t>Employers will be required to provide reps of recognised TUs with reasonable facilities and accommodation to carry out duties</a:t>
            </a:r>
          </a:p>
          <a:p>
            <a:r>
              <a:rPr lang="en-GB" dirty="0"/>
              <a:t>New role of “union equality representative” introduced with remit to promote workplace equality, provide advice and support to members and consult with employer on equality matters</a:t>
            </a:r>
          </a:p>
          <a:p>
            <a:r>
              <a:rPr lang="en-GB" dirty="0"/>
              <a:t>Protections against blacklisting extended to cover discriminatory actions by bodies other than employers or employment agencies</a:t>
            </a:r>
          </a:p>
        </p:txBody>
      </p:sp>
    </p:spTree>
    <p:extLst>
      <p:ext uri="{BB962C8B-B14F-4D97-AF65-F5344CB8AC3E}">
        <p14:creationId xmlns:p14="http://schemas.microsoft.com/office/powerpoint/2010/main" val="100878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C4D5-3B74-EC96-6206-D6EC1D1436C4}"/>
              </a:ext>
            </a:extLst>
          </p:cNvPr>
          <p:cNvSpPr>
            <a:spLocks noGrp="1"/>
          </p:cNvSpPr>
          <p:nvPr>
            <p:ph type="title"/>
          </p:nvPr>
        </p:nvSpPr>
        <p:spPr/>
        <p:txBody>
          <a:bodyPr/>
          <a:lstStyle/>
          <a:p>
            <a:r>
              <a:rPr lang="en-GB" dirty="0"/>
              <a:t>Trade union</a:t>
            </a:r>
          </a:p>
        </p:txBody>
      </p:sp>
      <p:sp>
        <p:nvSpPr>
          <p:cNvPr id="3" name="Content Placeholder 2">
            <a:extLst>
              <a:ext uri="{FF2B5EF4-FFF2-40B4-BE49-F238E27FC236}">
                <a16:creationId xmlns:a16="http://schemas.microsoft.com/office/drawing/2014/main" id="{CC93230D-EC20-AE78-E14B-467B5181AFC1}"/>
              </a:ext>
            </a:extLst>
          </p:cNvPr>
          <p:cNvSpPr>
            <a:spLocks noGrp="1"/>
          </p:cNvSpPr>
          <p:nvPr>
            <p:ph idx="1"/>
          </p:nvPr>
        </p:nvSpPr>
        <p:spPr/>
        <p:txBody>
          <a:bodyPr>
            <a:normAutofit fontScale="62500" lnSpcReduction="20000"/>
          </a:bodyPr>
          <a:lstStyle/>
          <a:p>
            <a:pPr marL="0" indent="0">
              <a:buNone/>
            </a:pPr>
            <a:r>
              <a:rPr lang="en-GB" dirty="0"/>
              <a:t>Reform of statutory recognition process</a:t>
            </a:r>
          </a:p>
          <a:p>
            <a:pPr marL="0" indent="0">
              <a:buNone/>
            </a:pPr>
            <a:r>
              <a:rPr lang="en-GB" dirty="0"/>
              <a:t>Currently -</a:t>
            </a:r>
          </a:p>
          <a:p>
            <a:pPr lvl="1"/>
            <a:r>
              <a:rPr lang="en-GB" dirty="0"/>
              <a:t>union must show at least 10% of proposed bargaining unit are union members and majority are likely to support recognition</a:t>
            </a:r>
          </a:p>
          <a:p>
            <a:pPr lvl="1"/>
            <a:r>
              <a:rPr lang="en-GB" dirty="0"/>
              <a:t>CAC can only order recognition if either at least 50% of the bargaining unit are union members or a ballot is held at which the majority vote in favour and at least 40% of all workers in the bargaining unit vote for recognition</a:t>
            </a:r>
          </a:p>
          <a:p>
            <a:pPr marL="0" indent="0">
              <a:buNone/>
            </a:pPr>
            <a:r>
              <a:rPr lang="en-GB" dirty="0"/>
              <a:t>Bill will -</a:t>
            </a:r>
          </a:p>
          <a:p>
            <a:r>
              <a:rPr lang="en-GB" dirty="0"/>
              <a:t>remove threshold of 40% of workers in bargaining unit voting for recognition and initial requirement to show majority support is likely</a:t>
            </a:r>
          </a:p>
          <a:p>
            <a:r>
              <a:rPr lang="en-GB" dirty="0"/>
              <a:t>give government power in future secondary legislation to reduce threshold for union membership to as low as 2% of proposed bargaining unit</a:t>
            </a:r>
          </a:p>
          <a:p>
            <a:r>
              <a:rPr lang="en-GB" dirty="0"/>
              <a:t>require restrictions on unfair practices to apply immediately on a union’s request for statutory recognition being accepted by CAC</a:t>
            </a:r>
          </a:p>
          <a:p>
            <a:r>
              <a:rPr lang="en-GB" dirty="0"/>
              <a:t>prevent employees hired more than 10 days after CAC receive application being eligible to vote in recognition process/be counted towards number of workers in bargaining unit for recognition purposes</a:t>
            </a:r>
          </a:p>
        </p:txBody>
      </p:sp>
    </p:spTree>
    <p:extLst>
      <p:ext uri="{BB962C8B-B14F-4D97-AF65-F5344CB8AC3E}">
        <p14:creationId xmlns:p14="http://schemas.microsoft.com/office/powerpoint/2010/main" val="350061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3003-FA39-BC7A-8F48-C732916D6B24}"/>
              </a:ext>
            </a:extLst>
          </p:cNvPr>
          <p:cNvSpPr>
            <a:spLocks noGrp="1"/>
          </p:cNvSpPr>
          <p:nvPr>
            <p:ph type="title"/>
          </p:nvPr>
        </p:nvSpPr>
        <p:spPr/>
        <p:txBody>
          <a:bodyPr/>
          <a:lstStyle/>
          <a:p>
            <a:r>
              <a:rPr lang="en-GB" dirty="0"/>
              <a:t>What we will cover</a:t>
            </a:r>
          </a:p>
        </p:txBody>
      </p:sp>
      <p:pic>
        <p:nvPicPr>
          <p:cNvPr id="6" name="Content Placeholder 5" descr="Students raising hands during a lecture">
            <a:extLst>
              <a:ext uri="{FF2B5EF4-FFF2-40B4-BE49-F238E27FC236}">
                <a16:creationId xmlns:a16="http://schemas.microsoft.com/office/drawing/2014/main" id="{6667022E-C4AD-15EA-0876-3D3A9F773185}"/>
              </a:ext>
            </a:extLst>
          </p:cNvPr>
          <p:cNvPicPr>
            <a:picLocks noGrp="1" noChangeAspect="1"/>
          </p:cNvPicPr>
          <p:nvPr>
            <p:ph sz="half" idx="1"/>
          </p:nvPr>
        </p:nvPicPr>
        <p:blipFill>
          <a:blip r:embed="rId3"/>
          <a:stretch>
            <a:fillRect/>
          </a:stretch>
        </p:blipFill>
        <p:spPr>
          <a:xfrm>
            <a:off x="696685" y="1825625"/>
            <a:ext cx="5181600" cy="3454400"/>
          </a:xfrm>
        </p:spPr>
      </p:pic>
      <p:sp>
        <p:nvSpPr>
          <p:cNvPr id="4" name="Content Placeholder 3">
            <a:extLst>
              <a:ext uri="{FF2B5EF4-FFF2-40B4-BE49-F238E27FC236}">
                <a16:creationId xmlns:a16="http://schemas.microsoft.com/office/drawing/2014/main" id="{B1F6BF3C-FC3E-0B4A-38FD-D4D91CCC4942}"/>
              </a:ext>
            </a:extLst>
          </p:cNvPr>
          <p:cNvSpPr>
            <a:spLocks noGrp="1"/>
          </p:cNvSpPr>
          <p:nvPr>
            <p:ph sz="half" idx="2"/>
          </p:nvPr>
        </p:nvSpPr>
        <p:spPr/>
        <p:txBody>
          <a:bodyPr>
            <a:normAutofit/>
          </a:bodyPr>
          <a:lstStyle/>
          <a:p>
            <a:pPr marL="0" indent="0">
              <a:buNone/>
            </a:pPr>
            <a:r>
              <a:rPr lang="en-GB" dirty="0"/>
              <a:t>Employment Rights Bill</a:t>
            </a:r>
          </a:p>
          <a:p>
            <a:r>
              <a:rPr lang="en-GB" dirty="0"/>
              <a:t>Update </a:t>
            </a:r>
          </a:p>
          <a:p>
            <a:r>
              <a:rPr lang="en-GB" dirty="0"/>
              <a:t>Implementation timetable</a:t>
            </a:r>
          </a:p>
          <a:p>
            <a:r>
              <a:rPr lang="en-GB" dirty="0"/>
              <a:t>Collective consultation </a:t>
            </a:r>
          </a:p>
          <a:p>
            <a:r>
              <a:rPr lang="en-GB" dirty="0"/>
              <a:t>Trade Union rights</a:t>
            </a:r>
          </a:p>
          <a:p>
            <a:r>
              <a:rPr lang="en-GB" dirty="0"/>
              <a:t>Questions &amp; answers</a:t>
            </a:r>
          </a:p>
        </p:txBody>
      </p:sp>
    </p:spTree>
    <p:extLst>
      <p:ext uri="{BB962C8B-B14F-4D97-AF65-F5344CB8AC3E}">
        <p14:creationId xmlns:p14="http://schemas.microsoft.com/office/powerpoint/2010/main" val="309424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9608-CAC8-43C3-ADA3-E5584E212157}"/>
              </a:ext>
            </a:extLst>
          </p:cNvPr>
          <p:cNvSpPr>
            <a:spLocks noGrp="1"/>
          </p:cNvSpPr>
          <p:nvPr>
            <p:ph type="title"/>
          </p:nvPr>
        </p:nvSpPr>
        <p:spPr/>
        <p:txBody>
          <a:bodyPr/>
          <a:lstStyle/>
          <a:p>
            <a:r>
              <a:rPr lang="en-GB" dirty="0"/>
              <a:t>Trade union</a:t>
            </a:r>
          </a:p>
        </p:txBody>
      </p:sp>
      <p:sp>
        <p:nvSpPr>
          <p:cNvPr id="3" name="Content Placeholder 2">
            <a:extLst>
              <a:ext uri="{FF2B5EF4-FFF2-40B4-BE49-F238E27FC236}">
                <a16:creationId xmlns:a16="http://schemas.microsoft.com/office/drawing/2014/main" id="{9DBE0B31-796B-52C4-5683-3C64CC148476}"/>
              </a:ext>
            </a:extLst>
          </p:cNvPr>
          <p:cNvSpPr>
            <a:spLocks noGrp="1"/>
          </p:cNvSpPr>
          <p:nvPr>
            <p:ph idx="1"/>
          </p:nvPr>
        </p:nvSpPr>
        <p:spPr>
          <a:xfrm>
            <a:off x="838200" y="1825625"/>
            <a:ext cx="10515600" cy="4377055"/>
          </a:xfrm>
        </p:spPr>
        <p:txBody>
          <a:bodyPr>
            <a:normAutofit fontScale="92500" lnSpcReduction="10000"/>
          </a:bodyPr>
          <a:lstStyle/>
          <a:p>
            <a:pPr marL="0" indent="0">
              <a:buNone/>
            </a:pPr>
            <a:r>
              <a:rPr lang="en-GB" b="1" dirty="0"/>
              <a:t>Repeal of Strikes (Minimum Service Levels) Act 2023</a:t>
            </a:r>
          </a:p>
          <a:p>
            <a:r>
              <a:rPr lang="en-GB" dirty="0"/>
              <a:t>This legislation, which received a lot of press coverage but was never used, will be repealed on Royal Assent </a:t>
            </a:r>
          </a:p>
          <a:p>
            <a:pPr marL="0" indent="0">
              <a:buNone/>
            </a:pPr>
            <a:r>
              <a:rPr lang="en-GB" b="1" dirty="0"/>
              <a:t>Repeal of Trade Union Act 2016 two months after Royal Assent</a:t>
            </a:r>
          </a:p>
          <a:p>
            <a:r>
              <a:rPr lang="en-GB" dirty="0"/>
              <a:t>Effect will be to roll back the majority of the stricter requirements that had been placed on calling strike action imposed by previous Conservative governments</a:t>
            </a:r>
          </a:p>
          <a:p>
            <a:r>
              <a:rPr lang="en-GB" dirty="0"/>
              <a:t>Consequently, Bill also simplifies information requirements unions must provide to employers, lengthens industrial action mandates to 12 months, reduces notice required for action from 14 to 10 days and allows for electronic balloting</a:t>
            </a:r>
          </a:p>
        </p:txBody>
      </p:sp>
    </p:spTree>
    <p:extLst>
      <p:ext uri="{BB962C8B-B14F-4D97-AF65-F5344CB8AC3E}">
        <p14:creationId xmlns:p14="http://schemas.microsoft.com/office/powerpoint/2010/main" val="298361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B115-41D8-22CA-0DC5-6EFD1D36E79E}"/>
              </a:ext>
            </a:extLst>
          </p:cNvPr>
          <p:cNvSpPr>
            <a:spLocks noGrp="1"/>
          </p:cNvSpPr>
          <p:nvPr>
            <p:ph type="title"/>
          </p:nvPr>
        </p:nvSpPr>
        <p:spPr>
          <a:xfrm>
            <a:off x="838200" y="365125"/>
            <a:ext cx="10515600" cy="1325563"/>
          </a:xfrm>
        </p:spPr>
        <p:txBody>
          <a:bodyPr anchor="ctr">
            <a:normAutofit/>
          </a:bodyPr>
          <a:lstStyle/>
          <a:p>
            <a:r>
              <a:rPr lang="en-GB" dirty="0"/>
              <a:t>Trade union</a:t>
            </a:r>
          </a:p>
        </p:txBody>
      </p:sp>
      <p:graphicFrame>
        <p:nvGraphicFramePr>
          <p:cNvPr id="5" name="Content Placeholder 2">
            <a:extLst>
              <a:ext uri="{FF2B5EF4-FFF2-40B4-BE49-F238E27FC236}">
                <a16:creationId xmlns:a16="http://schemas.microsoft.com/office/drawing/2014/main" id="{550EFEE7-624A-E966-B95F-4AC4A3C9CA11}"/>
              </a:ext>
            </a:extLst>
          </p:cNvPr>
          <p:cNvGraphicFramePr>
            <a:graphicFrameLocks noGrp="1"/>
          </p:cNvGraphicFramePr>
          <p:nvPr>
            <p:ph idx="1"/>
            <p:extLst>
              <p:ext uri="{D42A27DB-BD31-4B8C-83A1-F6EECF244321}">
                <p14:modId xmlns:p14="http://schemas.microsoft.com/office/powerpoint/2010/main" val="3003633949"/>
              </p:ext>
            </p:extLst>
          </p:nvPr>
        </p:nvGraphicFramePr>
        <p:xfrm>
          <a:off x="838200" y="1825625"/>
          <a:ext cx="10515600" cy="406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85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3E9B-BD0D-A9C3-4CE5-9331483B24DA}"/>
              </a:ext>
            </a:extLst>
          </p:cNvPr>
          <p:cNvSpPr>
            <a:spLocks noGrp="1"/>
          </p:cNvSpPr>
          <p:nvPr>
            <p:ph type="title"/>
          </p:nvPr>
        </p:nvSpPr>
        <p:spPr>
          <a:xfrm>
            <a:off x="838200" y="365125"/>
            <a:ext cx="10515600" cy="1325563"/>
          </a:xfrm>
        </p:spPr>
        <p:txBody>
          <a:bodyPr anchor="ctr">
            <a:normAutofit/>
          </a:bodyPr>
          <a:lstStyle/>
          <a:p>
            <a:r>
              <a:rPr lang="en-GB" dirty="0"/>
              <a:t>Questions?</a:t>
            </a:r>
          </a:p>
        </p:txBody>
      </p:sp>
      <p:pic>
        <p:nvPicPr>
          <p:cNvPr id="9" name="Content Placeholder 8" descr="Question mark boxes">
            <a:extLst>
              <a:ext uri="{FF2B5EF4-FFF2-40B4-BE49-F238E27FC236}">
                <a16:creationId xmlns:a16="http://schemas.microsoft.com/office/drawing/2014/main" id="{F6F28FA1-2E71-7B5A-28FA-64BACF82CF9C}"/>
              </a:ext>
            </a:extLst>
          </p:cNvPr>
          <p:cNvPicPr>
            <a:picLocks noGrp="1" noChangeAspect="1"/>
          </p:cNvPicPr>
          <p:nvPr>
            <p:ph idx="1"/>
          </p:nvPr>
        </p:nvPicPr>
        <p:blipFill>
          <a:blip r:embed="rId3"/>
          <a:srcRect t="17844" b="13503"/>
          <a:stretch>
            <a:fillRect/>
          </a:stretch>
        </p:blipFill>
        <p:spPr>
          <a:xfrm>
            <a:off x="838200" y="1825625"/>
            <a:ext cx="10515600" cy="4060825"/>
          </a:xfrm>
          <a:noFill/>
        </p:spPr>
      </p:pic>
    </p:spTree>
    <p:extLst>
      <p:ext uri="{BB962C8B-B14F-4D97-AF65-F5344CB8AC3E}">
        <p14:creationId xmlns:p14="http://schemas.microsoft.com/office/powerpoint/2010/main" val="342323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33D58-F277-6F89-01CE-E7F37C148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8C0EA-88E6-0DA4-0823-A847888D9E30}"/>
              </a:ext>
            </a:extLst>
          </p:cNvPr>
          <p:cNvSpPr>
            <a:spLocks noGrp="1"/>
          </p:cNvSpPr>
          <p:nvPr>
            <p:ph type="ctrTitle"/>
          </p:nvPr>
        </p:nvSpPr>
        <p:spPr>
          <a:xfrm>
            <a:off x="721360" y="1517905"/>
            <a:ext cx="9144000" cy="2523744"/>
          </a:xfrm>
        </p:spPr>
        <p:txBody>
          <a:bodyPr>
            <a:normAutofit/>
          </a:bodyPr>
          <a:lstStyle/>
          <a:p>
            <a:r>
              <a:rPr lang="en-US" dirty="0"/>
              <a:t>Employment Rights Bill Update</a:t>
            </a:r>
          </a:p>
        </p:txBody>
      </p:sp>
      <p:sp>
        <p:nvSpPr>
          <p:cNvPr id="3" name="Subtitle 2">
            <a:extLst>
              <a:ext uri="{FF2B5EF4-FFF2-40B4-BE49-F238E27FC236}">
                <a16:creationId xmlns:a16="http://schemas.microsoft.com/office/drawing/2014/main" id="{6E9DFBC0-4944-FA12-BF8B-1F271496AF4F}"/>
              </a:ext>
            </a:extLst>
          </p:cNvPr>
          <p:cNvSpPr>
            <a:spLocks noGrp="1"/>
          </p:cNvSpPr>
          <p:nvPr>
            <p:ph type="subTitle" idx="1"/>
          </p:nvPr>
        </p:nvSpPr>
        <p:spPr/>
        <p:txBody>
          <a:bodyPr/>
          <a:lstStyle/>
          <a:p>
            <a:r>
              <a:rPr lang="en-US" dirty="0"/>
              <a:t>Alan Delaney &amp; Kenny Scott</a:t>
            </a:r>
          </a:p>
          <a:p>
            <a:r>
              <a:rPr lang="en-US" dirty="0"/>
              <a:t>MFMac Employment Team</a:t>
            </a:r>
          </a:p>
          <a:p>
            <a:r>
              <a:rPr lang="en-US" dirty="0"/>
              <a:t>18 November 2025</a:t>
            </a:r>
          </a:p>
        </p:txBody>
      </p:sp>
    </p:spTree>
    <p:extLst>
      <p:ext uri="{BB962C8B-B14F-4D97-AF65-F5344CB8AC3E}">
        <p14:creationId xmlns:p14="http://schemas.microsoft.com/office/powerpoint/2010/main" val="423893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4DA1-9463-2897-B81B-CE4C7149DF50}"/>
              </a:ext>
            </a:extLst>
          </p:cNvPr>
          <p:cNvSpPr>
            <a:spLocks noGrp="1"/>
          </p:cNvSpPr>
          <p:nvPr>
            <p:ph type="title"/>
          </p:nvPr>
        </p:nvSpPr>
        <p:spPr>
          <a:xfrm>
            <a:off x="838200" y="365125"/>
            <a:ext cx="10515600" cy="1325563"/>
          </a:xfrm>
        </p:spPr>
        <p:txBody>
          <a:bodyPr anchor="ctr">
            <a:normAutofit/>
          </a:bodyPr>
          <a:lstStyle/>
          <a:p>
            <a:r>
              <a:rPr lang="en-GB" dirty="0"/>
              <a:t>Update</a:t>
            </a:r>
          </a:p>
        </p:txBody>
      </p:sp>
      <p:graphicFrame>
        <p:nvGraphicFramePr>
          <p:cNvPr id="5" name="Content Placeholder 2">
            <a:extLst>
              <a:ext uri="{FF2B5EF4-FFF2-40B4-BE49-F238E27FC236}">
                <a16:creationId xmlns:a16="http://schemas.microsoft.com/office/drawing/2014/main" id="{1E43BE86-23E7-2F7D-10B7-EE88AFF159F5}"/>
              </a:ext>
            </a:extLst>
          </p:cNvPr>
          <p:cNvGraphicFramePr>
            <a:graphicFrameLocks noGrp="1"/>
          </p:cNvGraphicFramePr>
          <p:nvPr>
            <p:ph idx="1"/>
            <p:extLst>
              <p:ext uri="{D42A27DB-BD31-4B8C-83A1-F6EECF244321}">
                <p14:modId xmlns:p14="http://schemas.microsoft.com/office/powerpoint/2010/main" val="425723913"/>
              </p:ext>
            </p:extLst>
          </p:nvPr>
        </p:nvGraphicFramePr>
        <p:xfrm>
          <a:off x="838200" y="1825625"/>
          <a:ext cx="10515600" cy="406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56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C7FD-8D61-6EAD-7555-009B436579A4}"/>
              </a:ext>
            </a:extLst>
          </p:cNvPr>
          <p:cNvSpPr>
            <a:spLocks noGrp="1"/>
          </p:cNvSpPr>
          <p:nvPr>
            <p:ph type="title"/>
          </p:nvPr>
        </p:nvSpPr>
        <p:spPr/>
        <p:txBody>
          <a:bodyPr/>
          <a:lstStyle/>
          <a:p>
            <a:r>
              <a:rPr lang="en-GB" dirty="0"/>
              <a:t>Latest amendments</a:t>
            </a:r>
          </a:p>
        </p:txBody>
      </p:sp>
      <p:sp>
        <p:nvSpPr>
          <p:cNvPr id="3" name="Content Placeholder 2">
            <a:extLst>
              <a:ext uri="{FF2B5EF4-FFF2-40B4-BE49-F238E27FC236}">
                <a16:creationId xmlns:a16="http://schemas.microsoft.com/office/drawing/2014/main" id="{C345E840-5B82-6A77-4B94-EAD395F35BB1}"/>
              </a:ext>
            </a:extLst>
          </p:cNvPr>
          <p:cNvSpPr>
            <a:spLocks noGrp="1"/>
          </p:cNvSpPr>
          <p:nvPr>
            <p:ph idx="1"/>
          </p:nvPr>
        </p:nvSpPr>
        <p:spPr>
          <a:xfrm>
            <a:off x="838200" y="1825625"/>
            <a:ext cx="10515600" cy="4667250"/>
          </a:xfrm>
        </p:spPr>
        <p:txBody>
          <a:bodyPr>
            <a:normAutofit fontScale="92500" lnSpcReduction="20000"/>
          </a:bodyPr>
          <a:lstStyle/>
          <a:p>
            <a:pPr marL="0" indent="0">
              <a:buNone/>
            </a:pPr>
            <a:r>
              <a:rPr lang="en-GB" dirty="0"/>
              <a:t>Government backed amendments introduced in early July </a:t>
            </a:r>
          </a:p>
          <a:p>
            <a:pPr marL="0" indent="0">
              <a:buNone/>
            </a:pPr>
            <a:r>
              <a:rPr lang="en-GB" b="1" dirty="0"/>
              <a:t>Fire and rehire softened </a:t>
            </a:r>
            <a:r>
              <a:rPr lang="en-GB" dirty="0"/>
              <a:t>so only precludes dismissals to make changes to specified contractual terms relating to </a:t>
            </a:r>
          </a:p>
          <a:p>
            <a:pPr lvl="1"/>
            <a:r>
              <a:rPr lang="en-GB" dirty="0"/>
              <a:t>Pay</a:t>
            </a:r>
          </a:p>
          <a:p>
            <a:pPr lvl="1"/>
            <a:r>
              <a:rPr lang="en-GB" dirty="0"/>
              <a:t>Hours</a:t>
            </a:r>
          </a:p>
          <a:p>
            <a:pPr lvl="1"/>
            <a:r>
              <a:rPr lang="en-GB" dirty="0"/>
              <a:t>Pension</a:t>
            </a:r>
          </a:p>
          <a:p>
            <a:pPr lvl="1"/>
            <a:r>
              <a:rPr lang="en-GB" dirty="0"/>
              <a:t>Shift times and length</a:t>
            </a:r>
          </a:p>
          <a:p>
            <a:pPr lvl="1"/>
            <a:r>
              <a:rPr lang="en-GB" dirty="0"/>
              <a:t>Time off</a:t>
            </a:r>
          </a:p>
          <a:p>
            <a:pPr lvl="1"/>
            <a:r>
              <a:rPr lang="en-GB" dirty="0"/>
              <a:t>Other changes to be defined by regulations</a:t>
            </a:r>
          </a:p>
          <a:p>
            <a:pPr lvl="1"/>
            <a:r>
              <a:rPr lang="en-GB" dirty="0"/>
              <a:t>Imposition of flexibility (variation) clauses covering the above changes</a:t>
            </a:r>
          </a:p>
          <a:p>
            <a:r>
              <a:rPr lang="en-GB" dirty="0"/>
              <a:t>Dismissals for changes not included in the above may still be unfair</a:t>
            </a:r>
          </a:p>
          <a:p>
            <a:r>
              <a:rPr lang="en-GB" dirty="0"/>
              <a:t>Separate amendment extends ban to cover replacement of employees with self employed contractors, agency workers or other individuals not employed by the employer</a:t>
            </a:r>
          </a:p>
          <a:p>
            <a:endParaRPr lang="en-GB" dirty="0"/>
          </a:p>
        </p:txBody>
      </p:sp>
    </p:spTree>
    <p:extLst>
      <p:ext uri="{BB962C8B-B14F-4D97-AF65-F5344CB8AC3E}">
        <p14:creationId xmlns:p14="http://schemas.microsoft.com/office/powerpoint/2010/main" val="159817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A4D3-440A-8B76-A344-819984271F87}"/>
              </a:ext>
            </a:extLst>
          </p:cNvPr>
          <p:cNvSpPr>
            <a:spLocks noGrp="1"/>
          </p:cNvSpPr>
          <p:nvPr>
            <p:ph type="title"/>
          </p:nvPr>
        </p:nvSpPr>
        <p:spPr/>
        <p:txBody>
          <a:bodyPr/>
          <a:lstStyle/>
          <a:p>
            <a:r>
              <a:rPr lang="en-GB" dirty="0"/>
              <a:t>Latest amendments</a:t>
            </a:r>
          </a:p>
        </p:txBody>
      </p:sp>
      <p:sp>
        <p:nvSpPr>
          <p:cNvPr id="3" name="Content Placeholder 2">
            <a:extLst>
              <a:ext uri="{FF2B5EF4-FFF2-40B4-BE49-F238E27FC236}">
                <a16:creationId xmlns:a16="http://schemas.microsoft.com/office/drawing/2014/main" id="{E87DAB5A-E1E5-D8C7-1F14-107B4972FE73}"/>
              </a:ext>
            </a:extLst>
          </p:cNvPr>
          <p:cNvSpPr>
            <a:spLocks noGrp="1"/>
          </p:cNvSpPr>
          <p:nvPr>
            <p:ph idx="1"/>
          </p:nvPr>
        </p:nvSpPr>
        <p:spPr/>
        <p:txBody>
          <a:bodyPr>
            <a:normAutofit lnSpcReduction="10000"/>
          </a:bodyPr>
          <a:lstStyle/>
          <a:p>
            <a:r>
              <a:rPr lang="en-GB" b="1" dirty="0"/>
              <a:t>Banning non-disclosure agreements covering harassment and discrimination of all types</a:t>
            </a:r>
          </a:p>
          <a:p>
            <a:pPr lvl="1"/>
            <a:r>
              <a:rPr lang="en-GB" dirty="0"/>
              <a:t>Extends to disclosures about employer’s response to the discrimination or harassment, and its response to the making of the allegations</a:t>
            </a:r>
          </a:p>
          <a:p>
            <a:pPr lvl="1"/>
            <a:r>
              <a:rPr lang="en-GB" dirty="0"/>
              <a:t>Covers current and former workers and employees (but could be extended via regulations)</a:t>
            </a:r>
          </a:p>
          <a:p>
            <a:pPr lvl="1"/>
            <a:r>
              <a:rPr lang="en-GB" dirty="0"/>
              <a:t>As drafted doesn’t cover third party harassment, victimisation or a failure to make reasonable adjustments</a:t>
            </a:r>
          </a:p>
          <a:p>
            <a:pPr lvl="1"/>
            <a:r>
              <a:rPr lang="en-GB" dirty="0"/>
              <a:t>Provides for “excepted agreements” where the ban will not apply – not yet clear what that will cover but indications are that it will include agreements entered into at the request of the employee</a:t>
            </a:r>
          </a:p>
        </p:txBody>
      </p:sp>
    </p:spTree>
    <p:extLst>
      <p:ext uri="{BB962C8B-B14F-4D97-AF65-F5344CB8AC3E}">
        <p14:creationId xmlns:p14="http://schemas.microsoft.com/office/powerpoint/2010/main" val="185426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37ED-9E44-7FE4-E793-B29E808F7A57}"/>
              </a:ext>
            </a:extLst>
          </p:cNvPr>
          <p:cNvSpPr>
            <a:spLocks noGrp="1"/>
          </p:cNvSpPr>
          <p:nvPr>
            <p:ph type="title"/>
          </p:nvPr>
        </p:nvSpPr>
        <p:spPr/>
        <p:txBody>
          <a:bodyPr/>
          <a:lstStyle/>
          <a:p>
            <a:r>
              <a:rPr lang="en-GB" dirty="0"/>
              <a:t>Latest amendments</a:t>
            </a:r>
          </a:p>
        </p:txBody>
      </p:sp>
      <p:sp>
        <p:nvSpPr>
          <p:cNvPr id="3" name="Content Placeholder 2">
            <a:extLst>
              <a:ext uri="{FF2B5EF4-FFF2-40B4-BE49-F238E27FC236}">
                <a16:creationId xmlns:a16="http://schemas.microsoft.com/office/drawing/2014/main" id="{439DF227-7179-1C45-786A-3AC0A4C0A9D7}"/>
              </a:ext>
            </a:extLst>
          </p:cNvPr>
          <p:cNvSpPr>
            <a:spLocks noGrp="1"/>
          </p:cNvSpPr>
          <p:nvPr>
            <p:ph idx="1"/>
          </p:nvPr>
        </p:nvSpPr>
        <p:spPr/>
        <p:txBody>
          <a:bodyPr>
            <a:normAutofit fontScale="92500" lnSpcReduction="10000"/>
          </a:bodyPr>
          <a:lstStyle/>
          <a:p>
            <a:r>
              <a:rPr lang="en-GB" b="1" dirty="0"/>
              <a:t>Further changes to already complex guaranteed hours regime</a:t>
            </a:r>
          </a:p>
          <a:p>
            <a:pPr lvl="1"/>
            <a:r>
              <a:rPr lang="en-GB" dirty="0"/>
              <a:t>End users required to make guaranteed hours offers to agency workers on terms no less favourable than previously worked under</a:t>
            </a:r>
          </a:p>
          <a:p>
            <a:pPr lvl="1"/>
            <a:r>
              <a:rPr lang="en-GB" dirty="0"/>
              <a:t>Pay must be no less favourable than either the agency workers previous terms or those of a comparable worker doing broadly similar work</a:t>
            </a:r>
          </a:p>
          <a:p>
            <a:pPr lvl="1"/>
            <a:r>
              <a:rPr lang="en-GB" dirty="0"/>
              <a:t>Provides for agency worker to become worker (not employee) if they accept an offer, but status would still be determined by overall working arrangements</a:t>
            </a:r>
          </a:p>
          <a:p>
            <a:pPr lvl="1"/>
            <a:r>
              <a:rPr lang="en-GB" dirty="0"/>
              <a:t>Secretary of State must balance benefit to the worker in receiving offer against preventing regime having “significant adverse affect” on employers when setting out exceptions to new rules</a:t>
            </a:r>
          </a:p>
          <a:p>
            <a:r>
              <a:rPr lang="en-GB" b="1" dirty="0"/>
              <a:t>One week’s unpaid bereavement leave to apply to the loss of a child in the first 24 weeks of pregnancy</a:t>
            </a:r>
          </a:p>
        </p:txBody>
      </p:sp>
    </p:spTree>
    <p:extLst>
      <p:ext uri="{BB962C8B-B14F-4D97-AF65-F5344CB8AC3E}">
        <p14:creationId xmlns:p14="http://schemas.microsoft.com/office/powerpoint/2010/main" val="104221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DC67-0AB1-80A2-FA21-E1BFE6B0FFC2}"/>
              </a:ext>
            </a:extLst>
          </p:cNvPr>
          <p:cNvSpPr>
            <a:spLocks noGrp="1"/>
          </p:cNvSpPr>
          <p:nvPr>
            <p:ph type="title"/>
          </p:nvPr>
        </p:nvSpPr>
        <p:spPr/>
        <p:txBody>
          <a:bodyPr/>
          <a:lstStyle/>
          <a:p>
            <a:r>
              <a:rPr lang="en-GB" dirty="0"/>
              <a:t>Implementation timetable</a:t>
            </a:r>
          </a:p>
        </p:txBody>
      </p:sp>
      <p:graphicFrame>
        <p:nvGraphicFramePr>
          <p:cNvPr id="4" name="Content Placeholder 3">
            <a:extLst>
              <a:ext uri="{FF2B5EF4-FFF2-40B4-BE49-F238E27FC236}">
                <a16:creationId xmlns:a16="http://schemas.microsoft.com/office/drawing/2014/main" id="{C747AA3D-7EAB-FBF7-184D-CC57D4493249}"/>
              </a:ext>
            </a:extLst>
          </p:cNvPr>
          <p:cNvGraphicFramePr>
            <a:graphicFrameLocks noGrp="1"/>
          </p:cNvGraphicFramePr>
          <p:nvPr>
            <p:ph idx="1"/>
          </p:nvPr>
        </p:nvGraphicFramePr>
        <p:xfrm>
          <a:off x="838200" y="1825625"/>
          <a:ext cx="10515600" cy="4119880"/>
        </p:xfrm>
        <a:graphic>
          <a:graphicData uri="http://schemas.openxmlformats.org/drawingml/2006/table">
            <a:tbl>
              <a:tblPr firstRow="1" bandRow="1">
                <a:tableStyleId>{F5AB1C69-6EDB-4FF4-983F-18BD219EF322}</a:tableStyleId>
              </a:tblPr>
              <a:tblGrid>
                <a:gridCol w="2594811">
                  <a:extLst>
                    <a:ext uri="{9D8B030D-6E8A-4147-A177-3AD203B41FA5}">
                      <a16:colId xmlns:a16="http://schemas.microsoft.com/office/drawing/2014/main" val="1321361489"/>
                    </a:ext>
                  </a:extLst>
                </a:gridCol>
                <a:gridCol w="7920789">
                  <a:extLst>
                    <a:ext uri="{9D8B030D-6E8A-4147-A177-3AD203B41FA5}">
                      <a16:colId xmlns:a16="http://schemas.microsoft.com/office/drawing/2014/main" val="2963784558"/>
                    </a:ext>
                  </a:extLst>
                </a:gridCol>
              </a:tblGrid>
              <a:tr h="370840">
                <a:tc>
                  <a:txBody>
                    <a:bodyPr/>
                    <a:lstStyle/>
                    <a:p>
                      <a:r>
                        <a:rPr lang="en-GB" dirty="0"/>
                        <a:t>Date</a:t>
                      </a:r>
                    </a:p>
                  </a:txBody>
                  <a:tcPr/>
                </a:tc>
                <a:tc>
                  <a:txBody>
                    <a:bodyPr/>
                    <a:lstStyle/>
                    <a:p>
                      <a:r>
                        <a:rPr lang="en-GB" dirty="0"/>
                        <a:t>Action</a:t>
                      </a:r>
                    </a:p>
                  </a:txBody>
                  <a:tcPr/>
                </a:tc>
                <a:extLst>
                  <a:ext uri="{0D108BD9-81ED-4DB2-BD59-A6C34878D82A}">
                    <a16:rowId xmlns:a16="http://schemas.microsoft.com/office/drawing/2014/main" val="2097060752"/>
                  </a:ext>
                </a:extLst>
              </a:tr>
              <a:tr h="370840">
                <a:tc>
                  <a:txBody>
                    <a:bodyPr/>
                    <a:lstStyle/>
                    <a:p>
                      <a:r>
                        <a:rPr lang="en-GB" dirty="0"/>
                        <a:t>Summer to Autumn 2025</a:t>
                      </a:r>
                    </a:p>
                  </a:txBody>
                  <a:tcPr/>
                </a:tc>
                <a:tc>
                  <a:txBody>
                    <a:bodyPr/>
                    <a:lstStyle/>
                    <a:p>
                      <a:r>
                        <a:rPr lang="en-GB" dirty="0"/>
                        <a:t>Consultations including the introduction of day 1 unfair dismissal rights and the dismissal process during the statutory probationary period will take place</a:t>
                      </a:r>
                    </a:p>
                  </a:txBody>
                  <a:tcPr/>
                </a:tc>
                <a:extLst>
                  <a:ext uri="{0D108BD9-81ED-4DB2-BD59-A6C34878D82A}">
                    <a16:rowId xmlns:a16="http://schemas.microsoft.com/office/drawing/2014/main" val="979902450"/>
                  </a:ext>
                </a:extLst>
              </a:tr>
              <a:tr h="370840">
                <a:tc>
                  <a:txBody>
                    <a:bodyPr/>
                    <a:lstStyle/>
                    <a:p>
                      <a:r>
                        <a:rPr lang="en-GB" dirty="0"/>
                        <a:t>Autumn 2025</a:t>
                      </a:r>
                    </a:p>
                  </a:txBody>
                  <a:tcPr/>
                </a:tc>
                <a:tc>
                  <a:txBody>
                    <a:bodyPr/>
                    <a:lstStyle/>
                    <a:p>
                      <a:r>
                        <a:rPr lang="en-GB" b="1" dirty="0"/>
                        <a:t>Consultations </a:t>
                      </a:r>
                      <a:r>
                        <a:rPr lang="en-GB" dirty="0"/>
                        <a:t>expected on:-</a:t>
                      </a:r>
                    </a:p>
                    <a:p>
                      <a:pPr marL="285750" indent="-285750">
                        <a:buFont typeface="Arial" panose="020B0604020202020204" pitchFamily="34" charset="0"/>
                        <a:buChar char="•"/>
                      </a:pPr>
                      <a:r>
                        <a:rPr lang="en-GB" dirty="0"/>
                        <a:t>TU measures including electronic balloting and workplace balloting; simplifying the TU recognition process; the duty to inform workers of their right to join a TU; TU right of access</a:t>
                      </a:r>
                    </a:p>
                    <a:p>
                      <a:pPr marL="285750" indent="-285750">
                        <a:buFont typeface="Arial" panose="020B0604020202020204" pitchFamily="34" charset="0"/>
                        <a:buChar char="•"/>
                      </a:pPr>
                      <a:r>
                        <a:rPr lang="en-GB" dirty="0"/>
                        <a:t>New rights and protections for TU reps will be included in an Acas Code of Practice consultation</a:t>
                      </a:r>
                    </a:p>
                    <a:p>
                      <a:pPr marL="285750" indent="-285750">
                        <a:buFont typeface="Arial" panose="020B0604020202020204" pitchFamily="34" charset="0"/>
                        <a:buChar char="•"/>
                      </a:pPr>
                      <a:r>
                        <a:rPr lang="en-GB" dirty="0"/>
                        <a:t>Dismissal and re-engagement</a:t>
                      </a:r>
                    </a:p>
                    <a:p>
                      <a:pPr marL="285750" indent="-285750">
                        <a:buFont typeface="Arial" panose="020B0604020202020204" pitchFamily="34" charset="0"/>
                        <a:buChar char="•"/>
                      </a:pPr>
                      <a:r>
                        <a:rPr lang="en-GB" dirty="0"/>
                        <a:t>Regulation of umbrella companies</a:t>
                      </a:r>
                    </a:p>
                    <a:p>
                      <a:pPr marL="285750" indent="-285750">
                        <a:buFont typeface="Arial" panose="020B0604020202020204" pitchFamily="34" charset="0"/>
                        <a:buChar char="•"/>
                      </a:pPr>
                      <a:r>
                        <a:rPr lang="en-GB" dirty="0"/>
                        <a:t>Bereavement leave</a:t>
                      </a:r>
                    </a:p>
                    <a:p>
                      <a:pPr marL="285750" indent="-285750">
                        <a:buFont typeface="Arial" panose="020B0604020202020204" pitchFamily="34" charset="0"/>
                        <a:buChar char="•"/>
                      </a:pPr>
                      <a:r>
                        <a:rPr lang="en-GB" dirty="0"/>
                        <a:t>Increased rights for pregnant workers</a:t>
                      </a:r>
                    </a:p>
                    <a:p>
                      <a:pPr marL="285750" indent="-285750">
                        <a:buFont typeface="Arial" panose="020B0604020202020204" pitchFamily="34" charset="0"/>
                        <a:buChar char="•"/>
                      </a:pPr>
                      <a:r>
                        <a:rPr lang="en-GB" dirty="0"/>
                        <a:t>Ending exploitative use of zero hours contracts</a:t>
                      </a:r>
                    </a:p>
                  </a:txBody>
                  <a:tcPr/>
                </a:tc>
                <a:extLst>
                  <a:ext uri="{0D108BD9-81ED-4DB2-BD59-A6C34878D82A}">
                    <a16:rowId xmlns:a16="http://schemas.microsoft.com/office/drawing/2014/main" val="2688134462"/>
                  </a:ext>
                </a:extLst>
              </a:tr>
            </a:tbl>
          </a:graphicData>
        </a:graphic>
      </p:graphicFrame>
    </p:spTree>
    <p:extLst>
      <p:ext uri="{BB962C8B-B14F-4D97-AF65-F5344CB8AC3E}">
        <p14:creationId xmlns:p14="http://schemas.microsoft.com/office/powerpoint/2010/main" val="277770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4363-E8FC-44B4-BD1B-D23D975084B3}"/>
              </a:ext>
            </a:extLst>
          </p:cNvPr>
          <p:cNvSpPr>
            <a:spLocks noGrp="1"/>
          </p:cNvSpPr>
          <p:nvPr>
            <p:ph type="title"/>
          </p:nvPr>
        </p:nvSpPr>
        <p:spPr/>
        <p:txBody>
          <a:bodyPr/>
          <a:lstStyle/>
          <a:p>
            <a:r>
              <a:rPr lang="en-GB" dirty="0"/>
              <a:t>Implementation timetable</a:t>
            </a:r>
          </a:p>
        </p:txBody>
      </p:sp>
      <p:graphicFrame>
        <p:nvGraphicFramePr>
          <p:cNvPr id="4" name="Content Placeholder 3">
            <a:extLst>
              <a:ext uri="{FF2B5EF4-FFF2-40B4-BE49-F238E27FC236}">
                <a16:creationId xmlns:a16="http://schemas.microsoft.com/office/drawing/2014/main" id="{CBFE4F51-4A7E-C1D3-B302-18D005D513F3}"/>
              </a:ext>
            </a:extLst>
          </p:cNvPr>
          <p:cNvGraphicFramePr>
            <a:graphicFrameLocks noGrp="1"/>
          </p:cNvGraphicFramePr>
          <p:nvPr>
            <p:ph idx="1"/>
            <p:extLst>
              <p:ext uri="{D42A27DB-BD31-4B8C-83A1-F6EECF244321}">
                <p14:modId xmlns:p14="http://schemas.microsoft.com/office/powerpoint/2010/main" val="2984022599"/>
              </p:ext>
            </p:extLst>
          </p:nvPr>
        </p:nvGraphicFramePr>
        <p:xfrm>
          <a:off x="838200" y="1825625"/>
          <a:ext cx="10515600" cy="3845560"/>
        </p:xfrm>
        <a:graphic>
          <a:graphicData uri="http://schemas.openxmlformats.org/drawingml/2006/table">
            <a:tbl>
              <a:tblPr firstRow="1" bandRow="1">
                <a:tableStyleId>{F5AB1C69-6EDB-4FF4-983F-18BD219EF322}</a:tableStyleId>
              </a:tblPr>
              <a:tblGrid>
                <a:gridCol w="2581656">
                  <a:extLst>
                    <a:ext uri="{9D8B030D-6E8A-4147-A177-3AD203B41FA5}">
                      <a16:colId xmlns:a16="http://schemas.microsoft.com/office/drawing/2014/main" val="3524043766"/>
                    </a:ext>
                  </a:extLst>
                </a:gridCol>
                <a:gridCol w="7933944">
                  <a:extLst>
                    <a:ext uri="{9D8B030D-6E8A-4147-A177-3AD203B41FA5}">
                      <a16:colId xmlns:a16="http://schemas.microsoft.com/office/drawing/2014/main" val="1121188210"/>
                    </a:ext>
                  </a:extLst>
                </a:gridCol>
              </a:tblGrid>
              <a:tr h="370840">
                <a:tc>
                  <a:txBody>
                    <a:bodyPr/>
                    <a:lstStyle/>
                    <a:p>
                      <a:r>
                        <a:rPr lang="en-GB" dirty="0"/>
                        <a:t>Date</a:t>
                      </a:r>
                    </a:p>
                  </a:txBody>
                  <a:tcPr/>
                </a:tc>
                <a:tc>
                  <a:txBody>
                    <a:bodyPr/>
                    <a:lstStyle/>
                    <a:p>
                      <a:r>
                        <a:rPr lang="en-GB" dirty="0"/>
                        <a:t>Action</a:t>
                      </a:r>
                    </a:p>
                  </a:txBody>
                  <a:tcPr/>
                </a:tc>
                <a:extLst>
                  <a:ext uri="{0D108BD9-81ED-4DB2-BD59-A6C34878D82A}">
                    <a16:rowId xmlns:a16="http://schemas.microsoft.com/office/drawing/2014/main" val="2902046003"/>
                  </a:ext>
                </a:extLst>
              </a:tr>
              <a:tr h="370840">
                <a:tc>
                  <a:txBody>
                    <a:bodyPr/>
                    <a:lstStyle/>
                    <a:p>
                      <a:r>
                        <a:rPr lang="en-GB" dirty="0"/>
                        <a:t>On Royal Assent or shortly thereafter</a:t>
                      </a:r>
                    </a:p>
                  </a:txBody>
                  <a:tcPr/>
                </a:tc>
                <a:tc>
                  <a:txBody>
                    <a:bodyPr/>
                    <a:lstStyle/>
                    <a:p>
                      <a:pPr marL="285750" indent="-285750">
                        <a:buFont typeface="Arial" panose="020B0604020202020204" pitchFamily="34" charset="0"/>
                        <a:buChar char="•"/>
                      </a:pPr>
                      <a:r>
                        <a:rPr lang="en-GB" dirty="0"/>
                        <a:t>Repeal of the Strikes (Minimum Service Levels) Act 2023</a:t>
                      </a:r>
                    </a:p>
                    <a:p>
                      <a:pPr marL="285750" indent="-285750">
                        <a:buFont typeface="Arial" panose="020B0604020202020204" pitchFamily="34" charset="0"/>
                        <a:buChar char="•"/>
                      </a:pPr>
                      <a:r>
                        <a:rPr lang="en-GB" dirty="0"/>
                        <a:t>Repeal of most of the Trade Union Act 2016 (some provisions will be repealed later via a commencement order)</a:t>
                      </a:r>
                    </a:p>
                    <a:p>
                      <a:pPr marL="285750" indent="-285750">
                        <a:buFont typeface="Arial" panose="020B0604020202020204" pitchFamily="34" charset="0"/>
                        <a:buChar char="•"/>
                      </a:pPr>
                      <a:r>
                        <a:rPr lang="en-GB" dirty="0"/>
                        <a:t>Protection against dismissal for taking industrial action</a:t>
                      </a:r>
                    </a:p>
                    <a:p>
                      <a:pPr marL="285750" indent="-285750">
                        <a:buFont typeface="Arial" panose="020B0604020202020204" pitchFamily="34" charset="0"/>
                        <a:buChar char="•"/>
                      </a:pPr>
                      <a:r>
                        <a:rPr lang="en-GB" dirty="0"/>
                        <a:t>Removal of 10-year ballot requirement for trade union political funds</a:t>
                      </a:r>
                    </a:p>
                    <a:p>
                      <a:pPr marL="285750" indent="-285750">
                        <a:buFont typeface="Arial" panose="020B0604020202020204" pitchFamily="34" charset="0"/>
                        <a:buChar char="•"/>
                      </a:pPr>
                      <a:r>
                        <a:rPr lang="en-GB" dirty="0"/>
                        <a:t>Simplifying industrial action notices and industrial action ballot notices</a:t>
                      </a:r>
                    </a:p>
                  </a:txBody>
                  <a:tcPr/>
                </a:tc>
                <a:extLst>
                  <a:ext uri="{0D108BD9-81ED-4DB2-BD59-A6C34878D82A}">
                    <a16:rowId xmlns:a16="http://schemas.microsoft.com/office/drawing/2014/main" val="4228828229"/>
                  </a:ext>
                </a:extLst>
              </a:tr>
              <a:tr h="370840">
                <a:tc>
                  <a:txBody>
                    <a:bodyPr/>
                    <a:lstStyle/>
                    <a:p>
                      <a:r>
                        <a:rPr lang="en-GB" dirty="0"/>
                        <a:t>Winter 2025 to early 2026</a:t>
                      </a:r>
                    </a:p>
                  </a:txBody>
                  <a:tcPr/>
                </a:tc>
                <a:tc>
                  <a:txBody>
                    <a:bodyPr/>
                    <a:lstStyle/>
                    <a:p>
                      <a:r>
                        <a:rPr lang="en-GB" dirty="0"/>
                        <a:t>Consultations expected on:-</a:t>
                      </a:r>
                    </a:p>
                    <a:p>
                      <a:pPr marL="285750" indent="-285750">
                        <a:buFont typeface="Arial" panose="020B0604020202020204" pitchFamily="34" charset="0"/>
                        <a:buChar char="•"/>
                      </a:pPr>
                      <a:r>
                        <a:rPr lang="en-GB" dirty="0"/>
                        <a:t>Further TU measures including protection against detriment for taking industrial action and blacklisting</a:t>
                      </a:r>
                    </a:p>
                    <a:p>
                      <a:pPr marL="285750" indent="-285750">
                        <a:buFont typeface="Arial" panose="020B0604020202020204" pitchFamily="34" charset="0"/>
                        <a:buChar char="•"/>
                      </a:pPr>
                      <a:r>
                        <a:rPr lang="en-GB" dirty="0"/>
                        <a:t>Tightening tipping laws</a:t>
                      </a:r>
                    </a:p>
                    <a:p>
                      <a:pPr marL="285750" indent="-285750">
                        <a:buFont typeface="Arial" panose="020B0604020202020204" pitchFamily="34" charset="0"/>
                        <a:buChar char="•"/>
                      </a:pPr>
                      <a:r>
                        <a:rPr lang="en-GB" dirty="0"/>
                        <a:t>Collective redundancies</a:t>
                      </a:r>
                    </a:p>
                    <a:p>
                      <a:pPr marL="285750" indent="-285750">
                        <a:buFont typeface="Arial" panose="020B0604020202020204" pitchFamily="34" charset="0"/>
                        <a:buChar char="•"/>
                      </a:pPr>
                      <a:r>
                        <a:rPr lang="en-GB" dirty="0"/>
                        <a:t>Flexible working</a:t>
                      </a:r>
                    </a:p>
                  </a:txBody>
                  <a:tcPr/>
                </a:tc>
                <a:extLst>
                  <a:ext uri="{0D108BD9-81ED-4DB2-BD59-A6C34878D82A}">
                    <a16:rowId xmlns:a16="http://schemas.microsoft.com/office/drawing/2014/main" val="816826754"/>
                  </a:ext>
                </a:extLst>
              </a:tr>
            </a:tbl>
          </a:graphicData>
        </a:graphic>
      </p:graphicFrame>
    </p:spTree>
    <p:extLst>
      <p:ext uri="{BB962C8B-B14F-4D97-AF65-F5344CB8AC3E}">
        <p14:creationId xmlns:p14="http://schemas.microsoft.com/office/powerpoint/2010/main" val="358746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AC0AC-6BA9-1373-239B-5FCCF4C24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9A058-E67B-3CF5-CAD3-DC71120F1F51}"/>
              </a:ext>
            </a:extLst>
          </p:cNvPr>
          <p:cNvSpPr>
            <a:spLocks noGrp="1"/>
          </p:cNvSpPr>
          <p:nvPr>
            <p:ph type="title"/>
          </p:nvPr>
        </p:nvSpPr>
        <p:spPr/>
        <p:txBody>
          <a:bodyPr/>
          <a:lstStyle/>
          <a:p>
            <a:r>
              <a:rPr lang="en-GB" dirty="0"/>
              <a:t>Implementation timetable</a:t>
            </a:r>
          </a:p>
        </p:txBody>
      </p:sp>
      <p:graphicFrame>
        <p:nvGraphicFramePr>
          <p:cNvPr id="4" name="Content Placeholder 3">
            <a:extLst>
              <a:ext uri="{FF2B5EF4-FFF2-40B4-BE49-F238E27FC236}">
                <a16:creationId xmlns:a16="http://schemas.microsoft.com/office/drawing/2014/main" id="{DAFA251E-38D0-D3E7-F17D-B232AC97AD98}"/>
              </a:ext>
            </a:extLst>
          </p:cNvPr>
          <p:cNvGraphicFramePr>
            <a:graphicFrameLocks noGrp="1"/>
          </p:cNvGraphicFramePr>
          <p:nvPr>
            <p:ph idx="1"/>
            <p:extLst>
              <p:ext uri="{D42A27DB-BD31-4B8C-83A1-F6EECF244321}">
                <p14:modId xmlns:p14="http://schemas.microsoft.com/office/powerpoint/2010/main" val="72172967"/>
              </p:ext>
            </p:extLst>
          </p:nvPr>
        </p:nvGraphicFramePr>
        <p:xfrm>
          <a:off x="838200" y="1825625"/>
          <a:ext cx="10515600" cy="2931160"/>
        </p:xfrm>
        <a:graphic>
          <a:graphicData uri="http://schemas.openxmlformats.org/drawingml/2006/table">
            <a:tbl>
              <a:tblPr firstRow="1" bandRow="1">
                <a:tableStyleId>{F5AB1C69-6EDB-4FF4-983F-18BD219EF322}</a:tableStyleId>
              </a:tblPr>
              <a:tblGrid>
                <a:gridCol w="2490216">
                  <a:extLst>
                    <a:ext uri="{9D8B030D-6E8A-4147-A177-3AD203B41FA5}">
                      <a16:colId xmlns:a16="http://schemas.microsoft.com/office/drawing/2014/main" val="3524043766"/>
                    </a:ext>
                  </a:extLst>
                </a:gridCol>
                <a:gridCol w="8025384">
                  <a:extLst>
                    <a:ext uri="{9D8B030D-6E8A-4147-A177-3AD203B41FA5}">
                      <a16:colId xmlns:a16="http://schemas.microsoft.com/office/drawing/2014/main" val="1121188210"/>
                    </a:ext>
                  </a:extLst>
                </a:gridCol>
              </a:tblGrid>
              <a:tr h="370840">
                <a:tc>
                  <a:txBody>
                    <a:bodyPr/>
                    <a:lstStyle/>
                    <a:p>
                      <a:r>
                        <a:rPr lang="en-GB" dirty="0"/>
                        <a:t>Date</a:t>
                      </a:r>
                    </a:p>
                  </a:txBody>
                  <a:tcPr/>
                </a:tc>
                <a:tc>
                  <a:txBody>
                    <a:bodyPr/>
                    <a:lstStyle/>
                    <a:p>
                      <a:r>
                        <a:rPr lang="en-GB" dirty="0"/>
                        <a:t>Action</a:t>
                      </a:r>
                    </a:p>
                  </a:txBody>
                  <a:tcPr/>
                </a:tc>
                <a:extLst>
                  <a:ext uri="{0D108BD9-81ED-4DB2-BD59-A6C34878D82A}">
                    <a16:rowId xmlns:a16="http://schemas.microsoft.com/office/drawing/2014/main" val="2902046003"/>
                  </a:ext>
                </a:extLst>
              </a:tr>
              <a:tr h="370840">
                <a:tc>
                  <a:txBody>
                    <a:bodyPr/>
                    <a:lstStyle/>
                    <a:p>
                      <a:r>
                        <a:rPr lang="en-GB" dirty="0"/>
                        <a:t>April 2026</a:t>
                      </a:r>
                    </a:p>
                  </a:txBody>
                  <a:tcPr/>
                </a:tc>
                <a:tc>
                  <a:txBody>
                    <a:bodyPr/>
                    <a:lstStyle/>
                    <a:p>
                      <a:pPr marL="285750" indent="-285750">
                        <a:buFont typeface="Arial" panose="020B0604020202020204" pitchFamily="34" charset="0"/>
                        <a:buChar char="•"/>
                      </a:pPr>
                      <a:r>
                        <a:rPr lang="en-GB" dirty="0"/>
                        <a:t>Increase in maximum period of collective redundancy protective award</a:t>
                      </a:r>
                    </a:p>
                    <a:p>
                      <a:pPr marL="285750" indent="-285750">
                        <a:buFont typeface="Arial" panose="020B0604020202020204" pitchFamily="34" charset="0"/>
                        <a:buChar char="•"/>
                      </a:pPr>
                      <a:r>
                        <a:rPr lang="en-GB" dirty="0"/>
                        <a:t>Day 1 rights to paternity leave and unpaid parental leave</a:t>
                      </a:r>
                    </a:p>
                    <a:p>
                      <a:pPr marL="285750" indent="-285750">
                        <a:buFont typeface="Arial" panose="020B0604020202020204" pitchFamily="34" charset="0"/>
                        <a:buChar char="•"/>
                      </a:pPr>
                      <a:r>
                        <a:rPr lang="en-GB" dirty="0"/>
                        <a:t>Whistleblowing protections</a:t>
                      </a:r>
                    </a:p>
                    <a:p>
                      <a:pPr marL="285750" indent="-285750">
                        <a:buFont typeface="Arial" panose="020B0604020202020204" pitchFamily="34" charset="0"/>
                        <a:buChar char="•"/>
                      </a:pPr>
                      <a:r>
                        <a:rPr lang="en-GB" dirty="0"/>
                        <a:t>Establishment of the Fair Work Agency</a:t>
                      </a:r>
                    </a:p>
                    <a:p>
                      <a:pPr marL="285750" indent="-285750">
                        <a:buFont typeface="Arial" panose="020B0604020202020204" pitchFamily="34" charset="0"/>
                        <a:buChar char="•"/>
                      </a:pPr>
                      <a:r>
                        <a:rPr lang="en-GB" dirty="0"/>
                        <a:t>Removal of the lower earnings limit and waiting period for SSP</a:t>
                      </a:r>
                    </a:p>
                    <a:p>
                      <a:pPr marL="285750" indent="-285750">
                        <a:buFont typeface="Arial" panose="020B0604020202020204" pitchFamily="34" charset="0"/>
                        <a:buChar char="•"/>
                      </a:pPr>
                      <a:r>
                        <a:rPr lang="en-GB" dirty="0"/>
                        <a:t>Simplifying TU recognition process</a:t>
                      </a:r>
                    </a:p>
                    <a:p>
                      <a:pPr marL="285750" indent="-285750">
                        <a:buFont typeface="Arial" panose="020B0604020202020204" pitchFamily="34" charset="0"/>
                        <a:buChar char="•"/>
                      </a:pPr>
                      <a:r>
                        <a:rPr lang="en-GB" dirty="0"/>
                        <a:t>Electronic and workplace balloting</a:t>
                      </a:r>
                    </a:p>
                    <a:p>
                      <a:pPr marL="285750" indent="-285750">
                        <a:buFont typeface="Arial" panose="020B0604020202020204" pitchFamily="34" charset="0"/>
                        <a:buChar char="•"/>
                      </a:pPr>
                      <a:r>
                        <a:rPr lang="en-GB" dirty="0"/>
                        <a:t>Equality action plans (gender pay gap and menopause) introduced on a voluntary basis</a:t>
                      </a:r>
                    </a:p>
                  </a:txBody>
                  <a:tcPr/>
                </a:tc>
                <a:extLst>
                  <a:ext uri="{0D108BD9-81ED-4DB2-BD59-A6C34878D82A}">
                    <a16:rowId xmlns:a16="http://schemas.microsoft.com/office/drawing/2014/main" val="4228828229"/>
                  </a:ext>
                </a:extLst>
              </a:tr>
            </a:tbl>
          </a:graphicData>
        </a:graphic>
      </p:graphicFrame>
    </p:spTree>
    <p:extLst>
      <p:ext uri="{BB962C8B-B14F-4D97-AF65-F5344CB8AC3E}">
        <p14:creationId xmlns:p14="http://schemas.microsoft.com/office/powerpoint/2010/main" val="3234613830"/>
      </p:ext>
    </p:extLst>
  </p:cSld>
  <p:clrMapOvr>
    <a:masterClrMapping/>
  </p:clrMapOvr>
</p:sld>
</file>

<file path=ppt/theme/theme1.xml><?xml version="1.0" encoding="utf-8"?>
<a:theme xmlns:a="http://schemas.openxmlformats.org/drawingml/2006/main" name="Office Theme">
  <a:themeElements>
    <a:clrScheme name="MFMac">
      <a:dk1>
        <a:srgbClr val="000000"/>
      </a:dk1>
      <a:lt1>
        <a:srgbClr val="FFFFFF"/>
      </a:lt1>
      <a:dk2>
        <a:srgbClr val="757070"/>
      </a:dk2>
      <a:lt2>
        <a:srgbClr val="E7E6E6"/>
      </a:lt2>
      <a:accent1>
        <a:srgbClr val="1B0E60"/>
      </a:accent1>
      <a:accent2>
        <a:srgbClr val="7C0F6C"/>
      </a:accent2>
      <a:accent3>
        <a:srgbClr val="CC0C7B"/>
      </a:accent3>
      <a:accent4>
        <a:srgbClr val="FFFFFF"/>
      </a:accent4>
      <a:accent5>
        <a:srgbClr val="0EDFD9"/>
      </a:accent5>
      <a:accent6>
        <a:srgbClr val="3A3838"/>
      </a:accent6>
      <a:hlink>
        <a:srgbClr val="1B0E60"/>
      </a:hlink>
      <a:folHlink>
        <a:srgbClr val="7C0F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3DA5FFB-76A6-4F70-B7CD-963746D78C30}" vid="{A0421799-A4A3-4CF9-BFEF-D975877643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LEGAL!103404210.1</documentid>
  <senderid>CMM1</senderid>
  <senderemail>CARRIE.MITCHELL@MFMAC.COM</senderemail>
  <lastmodified>2025-09-12T11:37:09.0000000+01:00</lastmodified>
  <database>LEGAL</database>
</properties>
</file>

<file path=customXml/itemProps1.xml><?xml version="1.0" encoding="utf-8"?>
<ds:datastoreItem xmlns:ds="http://schemas.openxmlformats.org/officeDocument/2006/customXml" ds:itemID="{9229486E-2063-44C2-BBC3-92EEAF548C87}">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253</TotalTime>
  <Words>1865</Words>
  <Application>Microsoft Office PowerPoint</Application>
  <PresentationFormat>Widescreen</PresentationFormat>
  <Paragraphs>197</Paragraphs>
  <Slides>23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Didot</vt:lpstr>
      <vt:lpstr>Helvetica</vt:lpstr>
      <vt:lpstr>Roboto</vt:lpstr>
      <vt:lpstr>Roboto Light</vt:lpstr>
      <vt:lpstr>Office Theme</vt:lpstr>
      <vt:lpstr>Employment Rights Bill Update</vt:lpstr>
      <vt:lpstr>What we will cover</vt:lpstr>
      <vt:lpstr>Update</vt:lpstr>
      <vt:lpstr>Latest amendments</vt:lpstr>
      <vt:lpstr>Latest amendments</vt:lpstr>
      <vt:lpstr>Latest amendments</vt:lpstr>
      <vt:lpstr>Implementation timetable</vt:lpstr>
      <vt:lpstr>Implementation timetable</vt:lpstr>
      <vt:lpstr>Implementation timetable</vt:lpstr>
      <vt:lpstr>Implementation timetable</vt:lpstr>
      <vt:lpstr>Implementation timetable</vt:lpstr>
      <vt:lpstr>Implementation timetable</vt:lpstr>
      <vt:lpstr>Collective consultation</vt:lpstr>
      <vt:lpstr>Collective consultation</vt:lpstr>
      <vt:lpstr>Trade union</vt:lpstr>
      <vt:lpstr>Trade union</vt:lpstr>
      <vt:lpstr>Trade union</vt:lpstr>
      <vt:lpstr>Trade union</vt:lpstr>
      <vt:lpstr>Trade union</vt:lpstr>
      <vt:lpstr>Trade union</vt:lpstr>
      <vt:lpstr>Trade union</vt:lpstr>
      <vt:lpstr>Questions?</vt:lpstr>
      <vt:lpstr>Employment Rights Bill Update</vt:lpstr>
    </vt:vector>
  </TitlesOfParts>
  <Company>Morton Fraser MacRobert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Mitchell</dc:creator>
  <cp:lastModifiedBy>Innes Clark</cp:lastModifiedBy>
  <cp:revision>8</cp:revision>
  <dcterms:created xsi:type="dcterms:W3CDTF">2025-09-10T12:28:28Z</dcterms:created>
  <dcterms:modified xsi:type="dcterms:W3CDTF">2025-09-19T06:43:46Z</dcterms:modified>
</cp:coreProperties>
</file>